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4"/>
  </p:notesMasterIdLst>
  <p:sldIdLst>
    <p:sldId id="508" r:id="rId2"/>
    <p:sldId id="263" r:id="rId3"/>
    <p:sldId id="341" r:id="rId4"/>
    <p:sldId id="527" r:id="rId5"/>
    <p:sldId id="342" r:id="rId6"/>
    <p:sldId id="265" r:id="rId7"/>
    <p:sldId id="264" r:id="rId8"/>
    <p:sldId id="267" r:id="rId9"/>
    <p:sldId id="272" r:id="rId10"/>
    <p:sldId id="343" r:id="rId11"/>
    <p:sldId id="344" r:id="rId12"/>
    <p:sldId id="347" r:id="rId13"/>
    <p:sldId id="537" r:id="rId14"/>
    <p:sldId id="345" r:id="rId15"/>
    <p:sldId id="346" r:id="rId16"/>
    <p:sldId id="381" r:id="rId17"/>
    <p:sldId id="383" r:id="rId18"/>
    <p:sldId id="350" r:id="rId19"/>
    <p:sldId id="538" r:id="rId20"/>
    <p:sldId id="330" r:id="rId21"/>
    <p:sldId id="533" r:id="rId22"/>
    <p:sldId id="357" r:id="rId23"/>
    <p:sldId id="361" r:id="rId24"/>
    <p:sldId id="534" r:id="rId25"/>
    <p:sldId id="539" r:id="rId26"/>
    <p:sldId id="348" r:id="rId27"/>
    <p:sldId id="354" r:id="rId28"/>
    <p:sldId id="535" r:id="rId29"/>
    <p:sldId id="351" r:id="rId30"/>
    <p:sldId id="358" r:id="rId31"/>
    <p:sldId id="359" r:id="rId32"/>
    <p:sldId id="352" r:id="rId33"/>
    <p:sldId id="356" r:id="rId34"/>
    <p:sldId id="353" r:id="rId35"/>
    <p:sldId id="532" r:id="rId36"/>
    <p:sldId id="360" r:id="rId37"/>
    <p:sldId id="363" r:id="rId38"/>
    <p:sldId id="540" r:id="rId39"/>
    <p:sldId id="362" r:id="rId40"/>
    <p:sldId id="379" r:id="rId41"/>
    <p:sldId id="380" r:id="rId42"/>
    <p:sldId id="366" r:id="rId43"/>
    <p:sldId id="368" r:id="rId44"/>
    <p:sldId id="367" r:id="rId45"/>
    <p:sldId id="536" r:id="rId46"/>
    <p:sldId id="365" r:id="rId47"/>
    <p:sldId id="364" r:id="rId48"/>
    <p:sldId id="372" r:id="rId49"/>
    <p:sldId id="369" r:id="rId50"/>
    <p:sldId id="370" r:id="rId51"/>
    <p:sldId id="371" r:id="rId52"/>
    <p:sldId id="373" r:id="rId53"/>
    <p:sldId id="374" r:id="rId54"/>
    <p:sldId id="375" r:id="rId55"/>
    <p:sldId id="378" r:id="rId56"/>
    <p:sldId id="541" r:id="rId57"/>
    <p:sldId id="377" r:id="rId58"/>
    <p:sldId id="382" r:id="rId59"/>
    <p:sldId id="389" r:id="rId60"/>
    <p:sldId id="388" r:id="rId61"/>
    <p:sldId id="384" r:id="rId62"/>
    <p:sldId id="386" r:id="rId63"/>
    <p:sldId id="387" r:id="rId64"/>
    <p:sldId id="390" r:id="rId65"/>
    <p:sldId id="391" r:id="rId66"/>
    <p:sldId id="392" r:id="rId67"/>
    <p:sldId id="393" r:id="rId68"/>
    <p:sldId id="394" r:id="rId69"/>
    <p:sldId id="395" r:id="rId70"/>
    <p:sldId id="396" r:id="rId71"/>
    <p:sldId id="397" r:id="rId72"/>
    <p:sldId id="531" r:id="rId7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93"/>
    <p:restoredTop sz="96327"/>
  </p:normalViewPr>
  <p:slideViewPr>
    <p:cSldViewPr snapToGrid="0">
      <p:cViewPr varScale="1">
        <p:scale>
          <a:sx n="142" d="100"/>
          <a:sy n="142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mhd9ZJzYqE2qMhyv5wXb6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hugcyp/LCS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model_doc/t5#transformers.T5ForConditionalGeneration" TargetMode="External"/><Relationship Id="rId3" Type="http://schemas.openxmlformats.org/officeDocument/2006/relationships/hyperlink" Target="https://huggingface.co/docs/transformers/model_doc/gpt2#transformers.GPT2LMHeadModel" TargetMode="External"/><Relationship Id="rId7" Type="http://schemas.openxmlformats.org/officeDocument/2006/relationships/hyperlink" Target="https://huggingface.co/docs/transformers/model_doc/auto#transformers.AutoModelForSeq2SeqLM" TargetMode="External"/><Relationship Id="rId2" Type="http://schemas.openxmlformats.org/officeDocument/2006/relationships/hyperlink" Target="https://huggingface.co/docs/transformers/model_doc/auto#transformers.AutoModelForCausalL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transformers/model_doc/bert#transformers.BertForMaskedLM" TargetMode="External"/><Relationship Id="rId5" Type="http://schemas.openxmlformats.org/officeDocument/2006/relationships/hyperlink" Target="https://huggingface.co/docs/transformers/model_doc/auto#transformers.AutoModelForMaskedLM" TargetMode="External"/><Relationship Id="rId4" Type="http://schemas.openxmlformats.org/officeDocument/2006/relationships/hyperlink" Target="https://huggingface.co/docs/transformers/en/model_doc/llama#transformers.LlamaForCausalLM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uer/gpt2-chinese-cluecorpussmal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v4.46.0/src/transformers/modeling_utils.py#L2178" TargetMode="External"/><Relationship Id="rId2" Type="http://schemas.openxmlformats.org/officeDocument/2006/relationships/hyperlink" Target="https://huggingface.co/uer/gpt2-chinese-cluecorpussmal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uggingface/transformers/blob/v4.51.3/src/transformers/modeling_utils.py#L2802-L280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v4.46.0/en/main_classes/text_generation#transformers.GenerationMixin.generate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hugcyp/LCSTS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google/mt5-base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huggingface.co/docs/transformers/main_classes/trainer#transformers.Seq2SeqTrainingArguments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Hugging Face Tutorial (II)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NLP_0428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A9B99-14A4-6AA3-A645-34D5C585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Language Model vs. Masked Language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2F1D68-2767-F78E-B1B2-0DFBC74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A42D3C9-6E8B-03F7-AF77-5EFA5C42C20D}"/>
              </a:ext>
            </a:extLst>
          </p:cNvPr>
          <p:cNvSpPr/>
          <p:nvPr/>
        </p:nvSpPr>
        <p:spPr>
          <a:xfrm>
            <a:off x="1376039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83EDB06-78CB-94A9-C38E-551F59CA095C}"/>
              </a:ext>
            </a:extLst>
          </p:cNvPr>
          <p:cNvSpPr/>
          <p:nvPr/>
        </p:nvSpPr>
        <p:spPr>
          <a:xfrm>
            <a:off x="1376039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Masked Language Model</a:t>
            </a:r>
          </a:p>
          <a:p>
            <a:pPr algn="ctr"/>
            <a:r>
              <a:rPr kumimoji="1" lang="en-US" altLang="zh-TW" dirty="0"/>
              <a:t>(E.g., BERT)</a:t>
            </a:r>
            <a:endParaRPr kumimoji="1" lang="zh-TW" altLang="en-US" dirty="0"/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66FF5D79-B035-1FCD-3C9F-110B89CA2678}"/>
              </a:ext>
            </a:extLst>
          </p:cNvPr>
          <p:cNvSpPr/>
          <p:nvPr/>
        </p:nvSpPr>
        <p:spPr>
          <a:xfrm>
            <a:off x="5844585" y="4729337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Masked Language Model (MLM)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A229EF0D-B765-7CA1-BF2D-3D9565F9575D}"/>
              </a:ext>
            </a:extLst>
          </p:cNvPr>
          <p:cNvSpPr/>
          <p:nvPr/>
        </p:nvSpPr>
        <p:spPr>
          <a:xfrm>
            <a:off x="592631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96C861F7-074D-9691-2BB6-9FDB116D0502}"/>
              </a:ext>
            </a:extLst>
          </p:cNvPr>
          <p:cNvSpPr/>
          <p:nvPr/>
        </p:nvSpPr>
        <p:spPr>
          <a:xfrm>
            <a:off x="884089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7FDEB3E5-9150-302F-7BDF-7CFB24FC7847}"/>
              </a:ext>
            </a:extLst>
          </p:cNvPr>
          <p:cNvSpPr/>
          <p:nvPr/>
        </p:nvSpPr>
        <p:spPr>
          <a:xfrm>
            <a:off x="9423808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95F2A79D-5053-EDD4-D7B3-06B1221D9598}"/>
              </a:ext>
            </a:extLst>
          </p:cNvPr>
          <p:cNvSpPr/>
          <p:nvPr/>
        </p:nvSpPr>
        <p:spPr>
          <a:xfrm>
            <a:off x="650923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95799C8B-D184-96B0-59E3-5C7A15AC1285}"/>
              </a:ext>
            </a:extLst>
          </p:cNvPr>
          <p:cNvSpPr/>
          <p:nvPr/>
        </p:nvSpPr>
        <p:spPr>
          <a:xfrm>
            <a:off x="709214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2A783EEE-1DE9-B53E-263D-E91C103BA696}"/>
              </a:ext>
            </a:extLst>
          </p:cNvPr>
          <p:cNvSpPr/>
          <p:nvPr/>
        </p:nvSpPr>
        <p:spPr>
          <a:xfrm>
            <a:off x="767506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DBCCC2A9-E3DB-8D63-1E24-B6F7EAEC32DB}"/>
              </a:ext>
            </a:extLst>
          </p:cNvPr>
          <p:cNvSpPr/>
          <p:nvPr/>
        </p:nvSpPr>
        <p:spPr>
          <a:xfrm>
            <a:off x="825797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C8D139CF-16C5-29BE-B27E-FE19B5666F19}"/>
              </a:ext>
            </a:extLst>
          </p:cNvPr>
          <p:cNvCxnSpPr>
            <a:cxnSpLocks/>
          </p:cNvCxnSpPr>
          <p:nvPr/>
        </p:nvCxnSpPr>
        <p:spPr>
          <a:xfrm flipV="1">
            <a:off x="7889422" y="4508560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26B1FDBB-FD30-E940-5E32-D77E11997BED}"/>
              </a:ext>
            </a:extLst>
          </p:cNvPr>
          <p:cNvCxnSpPr>
            <a:cxnSpLocks/>
          </p:cNvCxnSpPr>
          <p:nvPr/>
        </p:nvCxnSpPr>
        <p:spPr>
          <a:xfrm flipV="1">
            <a:off x="9646361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0AAF2362-0ECD-8031-AACE-2E5AAF65DFD9}"/>
              </a:ext>
            </a:extLst>
          </p:cNvPr>
          <p:cNvCxnSpPr>
            <a:cxnSpLocks/>
          </p:cNvCxnSpPr>
          <p:nvPr/>
        </p:nvCxnSpPr>
        <p:spPr>
          <a:xfrm flipV="1">
            <a:off x="9053554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FCF101B6-2756-82DD-478A-2A46641B457D}"/>
              </a:ext>
            </a:extLst>
          </p:cNvPr>
          <p:cNvCxnSpPr>
            <a:cxnSpLocks/>
          </p:cNvCxnSpPr>
          <p:nvPr/>
        </p:nvCxnSpPr>
        <p:spPr>
          <a:xfrm flipV="1">
            <a:off x="8470866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F8325504-EF29-0D15-40C1-DA3F896A233C}"/>
              </a:ext>
            </a:extLst>
          </p:cNvPr>
          <p:cNvCxnSpPr>
            <a:cxnSpLocks/>
          </p:cNvCxnSpPr>
          <p:nvPr/>
        </p:nvCxnSpPr>
        <p:spPr>
          <a:xfrm flipV="1">
            <a:off x="7888178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1C9BE8B7-8403-33BF-EC8E-F550FC2E7702}"/>
              </a:ext>
            </a:extLst>
          </p:cNvPr>
          <p:cNvCxnSpPr>
            <a:cxnSpLocks/>
          </p:cNvCxnSpPr>
          <p:nvPr/>
        </p:nvCxnSpPr>
        <p:spPr>
          <a:xfrm flipV="1">
            <a:off x="7305490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A6C29A70-89B0-6619-C9C3-4832089DDD5B}"/>
              </a:ext>
            </a:extLst>
          </p:cNvPr>
          <p:cNvCxnSpPr>
            <a:cxnSpLocks/>
          </p:cNvCxnSpPr>
          <p:nvPr/>
        </p:nvCxnSpPr>
        <p:spPr>
          <a:xfrm flipV="1">
            <a:off x="6722802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0A977362-784A-EBEF-4A6C-CB7C81BEA4D1}"/>
              </a:ext>
            </a:extLst>
          </p:cNvPr>
          <p:cNvCxnSpPr>
            <a:cxnSpLocks/>
          </p:cNvCxnSpPr>
          <p:nvPr/>
        </p:nvCxnSpPr>
        <p:spPr>
          <a:xfrm flipV="1">
            <a:off x="6140114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5CB18639-4986-68BA-C456-8964A0FB7603}"/>
              </a:ext>
            </a:extLst>
          </p:cNvPr>
          <p:cNvSpPr/>
          <p:nvPr/>
        </p:nvSpPr>
        <p:spPr>
          <a:xfrm>
            <a:off x="7675061" y="41148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文字方塊 67">
            <a:extLst>
              <a:ext uri="{FF2B5EF4-FFF2-40B4-BE49-F238E27FC236}">
                <a16:creationId xmlns:a16="http://schemas.microsoft.com/office/drawing/2014/main" id="{DE9D5553-CA0F-B80E-54A9-EB5A2CD981E0}"/>
              </a:ext>
            </a:extLst>
          </p:cNvPr>
          <p:cNvSpPr txBox="1"/>
          <p:nvPr/>
        </p:nvSpPr>
        <p:spPr>
          <a:xfrm>
            <a:off x="7498867" y="5738129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(Mask)</a:t>
            </a:r>
            <a:endParaRPr kumimoji="1" lang="zh-TW" altLang="en-US" sz="12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B5270507-53DE-5414-AAFF-807421231930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A9E49E6-7E51-54D0-1D0C-5F9180A3F180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0E9D3A9-1833-FA06-B082-5138EFA0511C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13AA17E-199F-985B-4FA5-08A63595DD32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142C74B-50F2-A829-6F5F-D9244E9B32F7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C7A6471D-DEF2-A972-ABD6-0E0B72776FB8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955CA625-8AC5-B04B-5C53-FC61695CCCE8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C762F92D-6462-5382-AF0E-47202D0B17D0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7B5DF214-0B7A-F01B-A552-695101D989DA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34EF9E62-6350-43A9-CE3B-E7ED8E83EA41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136EDBD-18C5-1DFD-2B6B-1D5F408B955C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8942718-2B8F-88AB-9205-595A7FDBF322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95935579-7C1B-B4DF-01B8-913F3457B76A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995756D-7C4C-9C10-1A1A-7C751413E9B6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0D76DDE-3A15-06A4-92EB-1590A2F2E695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8ABDAFF-F119-EDB7-2B9E-11CCE3345019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4BD7985C-F3D2-F65B-5553-C4138FB2DC7E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8BDE8906-D7B5-7E1E-3ADC-A1963100B468}"/>
              </a:ext>
            </a:extLst>
          </p:cNvPr>
          <p:cNvSpPr/>
          <p:nvPr/>
        </p:nvSpPr>
        <p:spPr>
          <a:xfrm>
            <a:off x="592631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D3A2BDA1-215A-90A2-DCC1-08D2F396512E}"/>
              </a:ext>
            </a:extLst>
          </p:cNvPr>
          <p:cNvSpPr/>
          <p:nvPr/>
        </p:nvSpPr>
        <p:spPr>
          <a:xfrm>
            <a:off x="884089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31240288-8FEC-44DB-B048-FEF210649DF3}"/>
              </a:ext>
            </a:extLst>
          </p:cNvPr>
          <p:cNvSpPr/>
          <p:nvPr/>
        </p:nvSpPr>
        <p:spPr>
          <a:xfrm>
            <a:off x="650923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549B99E7-48F1-BE2B-F23A-1899C932EA20}"/>
              </a:ext>
            </a:extLst>
          </p:cNvPr>
          <p:cNvSpPr/>
          <p:nvPr/>
        </p:nvSpPr>
        <p:spPr>
          <a:xfrm>
            <a:off x="709214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A4EFA004-369D-0185-260B-B58BA086F741}"/>
              </a:ext>
            </a:extLst>
          </p:cNvPr>
          <p:cNvSpPr/>
          <p:nvPr/>
        </p:nvSpPr>
        <p:spPr>
          <a:xfrm>
            <a:off x="767506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513D34C3-B5B3-8CA8-426A-70AA24245771}"/>
              </a:ext>
            </a:extLst>
          </p:cNvPr>
          <p:cNvSpPr/>
          <p:nvPr/>
        </p:nvSpPr>
        <p:spPr>
          <a:xfrm>
            <a:off x="825797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D88ED91-CB97-4C30-7AFA-4C92098F0076}"/>
              </a:ext>
            </a:extLst>
          </p:cNvPr>
          <p:cNvCxnSpPr>
            <a:cxnSpLocks/>
          </p:cNvCxnSpPr>
          <p:nvPr/>
        </p:nvCxnSpPr>
        <p:spPr>
          <a:xfrm flipV="1">
            <a:off x="906121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9A7B143A-ADCE-F227-779C-708A35FC9CB4}"/>
              </a:ext>
            </a:extLst>
          </p:cNvPr>
          <p:cNvCxnSpPr>
            <a:cxnSpLocks/>
          </p:cNvCxnSpPr>
          <p:nvPr/>
        </p:nvCxnSpPr>
        <p:spPr>
          <a:xfrm flipV="1">
            <a:off x="8478526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556E414-76C9-97EB-F633-AE80A631F9A9}"/>
              </a:ext>
            </a:extLst>
          </p:cNvPr>
          <p:cNvCxnSpPr>
            <a:cxnSpLocks/>
          </p:cNvCxnSpPr>
          <p:nvPr/>
        </p:nvCxnSpPr>
        <p:spPr>
          <a:xfrm flipV="1">
            <a:off x="7895838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95DF970-93EE-DCA7-8E63-D18A15E36D0F}"/>
              </a:ext>
            </a:extLst>
          </p:cNvPr>
          <p:cNvCxnSpPr>
            <a:cxnSpLocks/>
          </p:cNvCxnSpPr>
          <p:nvPr/>
        </p:nvCxnSpPr>
        <p:spPr>
          <a:xfrm flipV="1">
            <a:off x="7313150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61D2E4AD-DE02-AE85-2A05-50A259A88E6D}"/>
              </a:ext>
            </a:extLst>
          </p:cNvPr>
          <p:cNvCxnSpPr>
            <a:cxnSpLocks/>
          </p:cNvCxnSpPr>
          <p:nvPr/>
        </p:nvCxnSpPr>
        <p:spPr>
          <a:xfrm flipV="1">
            <a:off x="6730462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15A1BB2-400E-DA38-9164-2656B92A1217}"/>
              </a:ext>
            </a:extLst>
          </p:cNvPr>
          <p:cNvCxnSpPr>
            <a:cxnSpLocks/>
          </p:cNvCxnSpPr>
          <p:nvPr/>
        </p:nvCxnSpPr>
        <p:spPr>
          <a:xfrm flipV="1">
            <a:off x="614777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46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055D0-A45C-DAD8-0B6D-857A3E1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Language Model vs. Seq2seq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D2A212-34E2-32CC-9CB2-7E77FA73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BF41E46-D944-FBAC-03A1-467DC9E3E858}"/>
              </a:ext>
            </a:extLst>
          </p:cNvPr>
          <p:cNvSpPr/>
          <p:nvPr/>
        </p:nvSpPr>
        <p:spPr>
          <a:xfrm>
            <a:off x="967665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DBE0D038-9D7D-A7B1-9AC2-F10098C3DC80}"/>
              </a:ext>
            </a:extLst>
          </p:cNvPr>
          <p:cNvSpPr/>
          <p:nvPr/>
        </p:nvSpPr>
        <p:spPr>
          <a:xfrm>
            <a:off x="967665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F4AE903-56BD-2BEB-D329-EE73CBEB5245}"/>
              </a:ext>
            </a:extLst>
          </p:cNvPr>
          <p:cNvSpPr/>
          <p:nvPr/>
        </p:nvSpPr>
        <p:spPr>
          <a:xfrm>
            <a:off x="4527948" y="4588459"/>
            <a:ext cx="2978792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DF4FD09-A9A1-855F-791D-826D35AE6724}"/>
              </a:ext>
            </a:extLst>
          </p:cNvPr>
          <p:cNvSpPr/>
          <p:nvPr/>
        </p:nvSpPr>
        <p:spPr>
          <a:xfrm>
            <a:off x="8672156" y="4588462"/>
            <a:ext cx="3046365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E669878-E525-49C0-F4DF-B056B322C5C0}"/>
              </a:ext>
            </a:extLst>
          </p:cNvPr>
          <p:cNvSpPr/>
          <p:nvPr/>
        </p:nvSpPr>
        <p:spPr>
          <a:xfrm>
            <a:off x="4563683" y="5716559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5C499C5C-B11A-1F9A-AB06-30E078A77F6F}"/>
              </a:ext>
            </a:extLst>
          </p:cNvPr>
          <p:cNvSpPr/>
          <p:nvPr/>
        </p:nvSpPr>
        <p:spPr>
          <a:xfrm>
            <a:off x="494163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63DBD05-9FFE-53C8-895E-DFE8382728F1}"/>
              </a:ext>
            </a:extLst>
          </p:cNvPr>
          <p:cNvSpPr/>
          <p:nvPr/>
        </p:nvSpPr>
        <p:spPr>
          <a:xfrm>
            <a:off x="683139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AA7D898-04C9-C54B-EBFB-DEE9FFC6C8C4}"/>
              </a:ext>
            </a:extLst>
          </p:cNvPr>
          <p:cNvSpPr/>
          <p:nvPr/>
        </p:nvSpPr>
        <p:spPr>
          <a:xfrm>
            <a:off x="7209346" y="5716558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63100D6-7314-EB0D-73C8-9ECCEA1E7F26}"/>
              </a:ext>
            </a:extLst>
          </p:cNvPr>
          <p:cNvSpPr/>
          <p:nvPr/>
        </p:nvSpPr>
        <p:spPr>
          <a:xfrm>
            <a:off x="5319587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37F31A33-BB1A-3F77-3832-0D2AF738EF71}"/>
              </a:ext>
            </a:extLst>
          </p:cNvPr>
          <p:cNvSpPr/>
          <p:nvPr/>
        </p:nvSpPr>
        <p:spPr>
          <a:xfrm>
            <a:off x="5697539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DBFC0AF8-35CB-4686-048A-5D0A65CFF029}"/>
              </a:ext>
            </a:extLst>
          </p:cNvPr>
          <p:cNvSpPr/>
          <p:nvPr/>
        </p:nvSpPr>
        <p:spPr>
          <a:xfrm>
            <a:off x="6075491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D0457C6F-DA59-D183-BA3F-F3013DF50E07}"/>
              </a:ext>
            </a:extLst>
          </p:cNvPr>
          <p:cNvSpPr/>
          <p:nvPr/>
        </p:nvSpPr>
        <p:spPr>
          <a:xfrm>
            <a:off x="6453443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269366F-2E22-FBAF-B3F2-90804A46B418}"/>
              </a:ext>
            </a:extLst>
          </p:cNvPr>
          <p:cNvCxnSpPr>
            <a:cxnSpLocks/>
          </p:cNvCxnSpPr>
          <p:nvPr/>
        </p:nvCxnSpPr>
        <p:spPr>
          <a:xfrm flipV="1">
            <a:off x="47496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5CA4576-5CA8-18F4-48E6-F9274A3AEE3A}"/>
              </a:ext>
            </a:extLst>
          </p:cNvPr>
          <p:cNvCxnSpPr>
            <a:cxnSpLocks/>
          </p:cNvCxnSpPr>
          <p:nvPr/>
        </p:nvCxnSpPr>
        <p:spPr>
          <a:xfrm flipV="1">
            <a:off x="51257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0225A54-76B6-9D00-93C7-A22B989C1B94}"/>
              </a:ext>
            </a:extLst>
          </p:cNvPr>
          <p:cNvCxnSpPr>
            <a:cxnSpLocks/>
          </p:cNvCxnSpPr>
          <p:nvPr/>
        </p:nvCxnSpPr>
        <p:spPr>
          <a:xfrm flipV="1">
            <a:off x="55019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F064B0E-BF68-9D6E-EA5E-385042196A7B}"/>
              </a:ext>
            </a:extLst>
          </p:cNvPr>
          <p:cNvCxnSpPr>
            <a:cxnSpLocks/>
          </p:cNvCxnSpPr>
          <p:nvPr/>
        </p:nvCxnSpPr>
        <p:spPr>
          <a:xfrm flipV="1">
            <a:off x="58780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405FE3-FE48-C33E-3C19-382A1F80C378}"/>
              </a:ext>
            </a:extLst>
          </p:cNvPr>
          <p:cNvCxnSpPr>
            <a:cxnSpLocks/>
          </p:cNvCxnSpPr>
          <p:nvPr/>
        </p:nvCxnSpPr>
        <p:spPr>
          <a:xfrm flipV="1">
            <a:off x="62542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D243CF5-9AEF-58BE-B323-D966E996B45A}"/>
              </a:ext>
            </a:extLst>
          </p:cNvPr>
          <p:cNvCxnSpPr>
            <a:cxnSpLocks/>
          </p:cNvCxnSpPr>
          <p:nvPr/>
        </p:nvCxnSpPr>
        <p:spPr>
          <a:xfrm flipV="1">
            <a:off x="66303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B0BF50A-38B2-02E5-A5D1-31DD43ADBDBC}"/>
              </a:ext>
            </a:extLst>
          </p:cNvPr>
          <p:cNvCxnSpPr>
            <a:cxnSpLocks/>
          </p:cNvCxnSpPr>
          <p:nvPr/>
        </p:nvCxnSpPr>
        <p:spPr>
          <a:xfrm flipV="1">
            <a:off x="70065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4B18EBD0-B9F4-E09A-069B-4C1B97F92828}"/>
              </a:ext>
            </a:extLst>
          </p:cNvPr>
          <p:cNvCxnSpPr>
            <a:cxnSpLocks/>
          </p:cNvCxnSpPr>
          <p:nvPr/>
        </p:nvCxnSpPr>
        <p:spPr>
          <a:xfrm flipV="1">
            <a:off x="73826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AA0194E-F83B-3E56-E79F-2DABDB0D8265}"/>
              </a:ext>
            </a:extLst>
          </p:cNvPr>
          <p:cNvCxnSpPr>
            <a:cxnSpLocks/>
          </p:cNvCxnSpPr>
          <p:nvPr/>
        </p:nvCxnSpPr>
        <p:spPr>
          <a:xfrm flipV="1">
            <a:off x="88138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FDEFCB87-026A-9026-A04F-04EBE5D4D9D1}"/>
              </a:ext>
            </a:extLst>
          </p:cNvPr>
          <p:cNvCxnSpPr>
            <a:cxnSpLocks/>
          </p:cNvCxnSpPr>
          <p:nvPr/>
        </p:nvCxnSpPr>
        <p:spPr>
          <a:xfrm flipV="1">
            <a:off x="919695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D805DE-E44D-A647-FDD9-CED47EC77EB8}"/>
              </a:ext>
            </a:extLst>
          </p:cNvPr>
          <p:cNvCxnSpPr>
            <a:cxnSpLocks/>
          </p:cNvCxnSpPr>
          <p:nvPr/>
        </p:nvCxnSpPr>
        <p:spPr>
          <a:xfrm flipV="1">
            <a:off x="958004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5048278-B1ED-D2AD-AEA3-7DBA264D27CE}"/>
              </a:ext>
            </a:extLst>
          </p:cNvPr>
          <p:cNvCxnSpPr>
            <a:cxnSpLocks/>
          </p:cNvCxnSpPr>
          <p:nvPr/>
        </p:nvCxnSpPr>
        <p:spPr>
          <a:xfrm flipV="1">
            <a:off x="996314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FF48A63D-85BF-4AAB-3045-C67434CCFBDA}"/>
              </a:ext>
            </a:extLst>
          </p:cNvPr>
          <p:cNvCxnSpPr>
            <a:cxnSpLocks/>
          </p:cNvCxnSpPr>
          <p:nvPr/>
        </p:nvCxnSpPr>
        <p:spPr>
          <a:xfrm flipV="1">
            <a:off x="1034623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24921AC9-9BDE-6C32-3974-35E0607368AD}"/>
              </a:ext>
            </a:extLst>
          </p:cNvPr>
          <p:cNvCxnSpPr>
            <a:cxnSpLocks/>
          </p:cNvCxnSpPr>
          <p:nvPr/>
        </p:nvCxnSpPr>
        <p:spPr>
          <a:xfrm flipV="1">
            <a:off x="1072933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4ECA428-F6D6-E108-358F-8C231B4B7BE1}"/>
              </a:ext>
            </a:extLst>
          </p:cNvPr>
          <p:cNvCxnSpPr>
            <a:cxnSpLocks/>
          </p:cNvCxnSpPr>
          <p:nvPr/>
        </p:nvCxnSpPr>
        <p:spPr>
          <a:xfrm flipV="1">
            <a:off x="1111242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D11D974-888E-C6FC-69F2-113494987784}"/>
              </a:ext>
            </a:extLst>
          </p:cNvPr>
          <p:cNvCxnSpPr>
            <a:cxnSpLocks/>
          </p:cNvCxnSpPr>
          <p:nvPr/>
        </p:nvCxnSpPr>
        <p:spPr>
          <a:xfrm flipV="1">
            <a:off x="11495520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6BCE7374-7B24-3FC3-C0B4-1EF577EFC40F}"/>
              </a:ext>
            </a:extLst>
          </p:cNvPr>
          <p:cNvSpPr/>
          <p:nvPr/>
        </p:nvSpPr>
        <p:spPr>
          <a:xfrm>
            <a:off x="9408267" y="3965628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FDA4A1C4-A72B-F82C-EA8D-EE31F9443D95}"/>
              </a:ext>
            </a:extLst>
          </p:cNvPr>
          <p:cNvSpPr/>
          <p:nvPr/>
        </p:nvSpPr>
        <p:spPr>
          <a:xfrm>
            <a:off x="9788278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8FDB9E3B-46C0-4791-9C33-553BCD853BD9}"/>
              </a:ext>
            </a:extLst>
          </p:cNvPr>
          <p:cNvSpPr/>
          <p:nvPr/>
        </p:nvSpPr>
        <p:spPr>
          <a:xfrm>
            <a:off x="10168289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66FE83E0-8079-DABF-A5B7-BACC753275C5}"/>
              </a:ext>
            </a:extLst>
          </p:cNvPr>
          <p:cNvSpPr/>
          <p:nvPr/>
        </p:nvSpPr>
        <p:spPr>
          <a:xfrm>
            <a:off x="10548300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53CF6213-9778-E2FA-8D63-D46E1EFF803B}"/>
              </a:ext>
            </a:extLst>
          </p:cNvPr>
          <p:cNvCxnSpPr>
            <a:cxnSpLocks/>
          </p:cNvCxnSpPr>
          <p:nvPr/>
        </p:nvCxnSpPr>
        <p:spPr>
          <a:xfrm flipV="1">
            <a:off x="9581603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7A1CB40-B9D1-3A8D-636D-F6200B2140EB}"/>
              </a:ext>
            </a:extLst>
          </p:cNvPr>
          <p:cNvCxnSpPr>
            <a:cxnSpLocks/>
          </p:cNvCxnSpPr>
          <p:nvPr/>
        </p:nvCxnSpPr>
        <p:spPr>
          <a:xfrm flipV="1">
            <a:off x="9965424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06DCB5BA-0B07-38B3-3D14-A83A8C201549}"/>
              </a:ext>
            </a:extLst>
          </p:cNvPr>
          <p:cNvCxnSpPr>
            <a:cxnSpLocks/>
          </p:cNvCxnSpPr>
          <p:nvPr/>
        </p:nvCxnSpPr>
        <p:spPr>
          <a:xfrm flipV="1">
            <a:off x="10349245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7AE99A1-1B88-E1B5-1C7C-C1FC52821A37}"/>
              </a:ext>
            </a:extLst>
          </p:cNvPr>
          <p:cNvCxnSpPr>
            <a:cxnSpLocks/>
          </p:cNvCxnSpPr>
          <p:nvPr/>
        </p:nvCxnSpPr>
        <p:spPr>
          <a:xfrm flipV="1">
            <a:off x="10733066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16C18930-1813-8D7A-F205-506A81D0B904}"/>
              </a:ext>
            </a:extLst>
          </p:cNvPr>
          <p:cNvSpPr/>
          <p:nvPr/>
        </p:nvSpPr>
        <p:spPr>
          <a:xfrm>
            <a:off x="7726327" y="4842368"/>
            <a:ext cx="770910" cy="3001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Attention</a:t>
            </a:r>
            <a:endParaRPr kumimoji="1"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F9AFECFB-085C-97F6-F513-CA026F0441AE}"/>
              </a:ext>
            </a:extLst>
          </p:cNvPr>
          <p:cNvCxnSpPr>
            <a:cxnSpLocks/>
            <a:stCxn id="26" idx="3"/>
            <a:endCxn id="68" idx="1"/>
          </p:cNvCxnSpPr>
          <p:nvPr/>
        </p:nvCxnSpPr>
        <p:spPr>
          <a:xfrm>
            <a:off x="7506740" y="4992444"/>
            <a:ext cx="219587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FEB074F5-86EF-1782-F949-8A6D166CE782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8497237" y="4992447"/>
            <a:ext cx="174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7FC963BB-C730-F477-DD11-26AA7E9C1A01}"/>
              </a:ext>
            </a:extLst>
          </p:cNvPr>
          <p:cNvSpPr/>
          <p:nvPr/>
        </p:nvSpPr>
        <p:spPr>
          <a:xfrm>
            <a:off x="9028256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1014BAD-3C90-058B-D21A-C43E5D918572}"/>
              </a:ext>
            </a:extLst>
          </p:cNvPr>
          <p:cNvCxnSpPr>
            <a:cxnSpLocks/>
          </p:cNvCxnSpPr>
          <p:nvPr/>
        </p:nvCxnSpPr>
        <p:spPr>
          <a:xfrm flipV="1">
            <a:off x="9197782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5A0A43AF-668B-046A-510B-70A33AC114AC}"/>
              </a:ext>
            </a:extLst>
          </p:cNvPr>
          <p:cNvSpPr/>
          <p:nvPr/>
        </p:nvSpPr>
        <p:spPr>
          <a:xfrm>
            <a:off x="10928311" y="396109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5889DB73-5BF4-6F9C-AEB8-391CF7A0C82F}"/>
              </a:ext>
            </a:extLst>
          </p:cNvPr>
          <p:cNvCxnSpPr>
            <a:cxnSpLocks/>
          </p:cNvCxnSpPr>
          <p:nvPr/>
        </p:nvCxnSpPr>
        <p:spPr>
          <a:xfrm flipV="1">
            <a:off x="11116887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C5EA9A1-4270-87CD-4522-8BA466F69B38}"/>
              </a:ext>
            </a:extLst>
          </p:cNvPr>
          <p:cNvSpPr/>
          <p:nvPr/>
        </p:nvSpPr>
        <p:spPr>
          <a:xfrm>
            <a:off x="11308321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763A2135-FFC6-106B-D2A7-F55838A23480}"/>
              </a:ext>
            </a:extLst>
          </p:cNvPr>
          <p:cNvCxnSpPr>
            <a:cxnSpLocks/>
          </p:cNvCxnSpPr>
          <p:nvPr/>
        </p:nvCxnSpPr>
        <p:spPr>
          <a:xfrm flipV="1">
            <a:off x="11500709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89D1A5F-3383-58A2-08F3-B72F2F45BBCC}"/>
              </a:ext>
            </a:extLst>
          </p:cNvPr>
          <p:cNvSpPr/>
          <p:nvPr/>
        </p:nvSpPr>
        <p:spPr>
          <a:xfrm>
            <a:off x="8648245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C305A4-1D98-99D7-09D3-2C23BBC95B65}"/>
              </a:ext>
            </a:extLst>
          </p:cNvPr>
          <p:cNvCxnSpPr>
            <a:cxnSpLocks/>
          </p:cNvCxnSpPr>
          <p:nvPr/>
        </p:nvCxnSpPr>
        <p:spPr>
          <a:xfrm flipV="1">
            <a:off x="8813961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圓角矩形 196">
            <a:extLst>
              <a:ext uri="{FF2B5EF4-FFF2-40B4-BE49-F238E27FC236}">
                <a16:creationId xmlns:a16="http://schemas.microsoft.com/office/drawing/2014/main" id="{51A44291-E63E-7749-D615-FA1E15D1C2DF}"/>
              </a:ext>
            </a:extLst>
          </p:cNvPr>
          <p:cNvSpPr/>
          <p:nvPr/>
        </p:nvSpPr>
        <p:spPr>
          <a:xfrm>
            <a:off x="9408267" y="572201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8" name="圓角矩形 197">
            <a:extLst>
              <a:ext uri="{FF2B5EF4-FFF2-40B4-BE49-F238E27FC236}">
                <a16:creationId xmlns:a16="http://schemas.microsoft.com/office/drawing/2014/main" id="{6A8F4BD2-7AF6-AB60-0107-704541601483}"/>
              </a:ext>
            </a:extLst>
          </p:cNvPr>
          <p:cNvSpPr/>
          <p:nvPr/>
        </p:nvSpPr>
        <p:spPr>
          <a:xfrm>
            <a:off x="9788278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9" name="圓角矩形 198">
            <a:extLst>
              <a:ext uri="{FF2B5EF4-FFF2-40B4-BE49-F238E27FC236}">
                <a16:creationId xmlns:a16="http://schemas.microsoft.com/office/drawing/2014/main" id="{F279F217-730C-E0F0-0E69-9B38FFA0BD75}"/>
              </a:ext>
            </a:extLst>
          </p:cNvPr>
          <p:cNvSpPr/>
          <p:nvPr/>
        </p:nvSpPr>
        <p:spPr>
          <a:xfrm>
            <a:off x="10168289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0" name="圓角矩形 199">
            <a:extLst>
              <a:ext uri="{FF2B5EF4-FFF2-40B4-BE49-F238E27FC236}">
                <a16:creationId xmlns:a16="http://schemas.microsoft.com/office/drawing/2014/main" id="{1C46CEF6-E60A-E4C2-AEB3-CCC3B0C25B98}"/>
              </a:ext>
            </a:extLst>
          </p:cNvPr>
          <p:cNvSpPr/>
          <p:nvPr/>
        </p:nvSpPr>
        <p:spPr>
          <a:xfrm>
            <a:off x="10548300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1" name="圓角矩形 200">
            <a:extLst>
              <a:ext uri="{FF2B5EF4-FFF2-40B4-BE49-F238E27FC236}">
                <a16:creationId xmlns:a16="http://schemas.microsoft.com/office/drawing/2014/main" id="{0BEBE6E3-C7EA-CAF4-E4D2-AB345A280C8B}"/>
              </a:ext>
            </a:extLst>
          </p:cNvPr>
          <p:cNvSpPr/>
          <p:nvPr/>
        </p:nvSpPr>
        <p:spPr>
          <a:xfrm>
            <a:off x="9028256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2" name="圓角矩形 201">
            <a:extLst>
              <a:ext uri="{FF2B5EF4-FFF2-40B4-BE49-F238E27FC236}">
                <a16:creationId xmlns:a16="http://schemas.microsoft.com/office/drawing/2014/main" id="{8B6BAC64-E231-F06A-29DA-B57F032FC31E}"/>
              </a:ext>
            </a:extLst>
          </p:cNvPr>
          <p:cNvSpPr/>
          <p:nvPr/>
        </p:nvSpPr>
        <p:spPr>
          <a:xfrm>
            <a:off x="10928311" y="5717484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3" name="圓角矩形 202">
            <a:extLst>
              <a:ext uri="{FF2B5EF4-FFF2-40B4-BE49-F238E27FC236}">
                <a16:creationId xmlns:a16="http://schemas.microsoft.com/office/drawing/2014/main" id="{62820BA0-0EF4-B79B-F131-1CD9579B0763}"/>
              </a:ext>
            </a:extLst>
          </p:cNvPr>
          <p:cNvSpPr/>
          <p:nvPr/>
        </p:nvSpPr>
        <p:spPr>
          <a:xfrm>
            <a:off x="11308321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圓角矩形 203">
            <a:extLst>
              <a:ext uri="{FF2B5EF4-FFF2-40B4-BE49-F238E27FC236}">
                <a16:creationId xmlns:a16="http://schemas.microsoft.com/office/drawing/2014/main" id="{308095FB-D59F-5D09-74BF-05DFD766ABA2}"/>
              </a:ext>
            </a:extLst>
          </p:cNvPr>
          <p:cNvSpPr/>
          <p:nvPr/>
        </p:nvSpPr>
        <p:spPr>
          <a:xfrm>
            <a:off x="8648245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_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5" name="圓角矩形 204">
            <a:extLst>
              <a:ext uri="{FF2B5EF4-FFF2-40B4-BE49-F238E27FC236}">
                <a16:creationId xmlns:a16="http://schemas.microsoft.com/office/drawing/2014/main" id="{1F41B6BA-E797-97B8-0EF3-2E15E572D967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6" name="圓角矩形 205">
            <a:extLst>
              <a:ext uri="{FF2B5EF4-FFF2-40B4-BE49-F238E27FC236}">
                <a16:creationId xmlns:a16="http://schemas.microsoft.com/office/drawing/2014/main" id="{A3AAC9E2-C441-6D0C-9F33-4F211C850C77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圓角矩形 206">
            <a:extLst>
              <a:ext uri="{FF2B5EF4-FFF2-40B4-BE49-F238E27FC236}">
                <a16:creationId xmlns:a16="http://schemas.microsoft.com/office/drawing/2014/main" id="{6D13B643-7034-6339-BF02-1BDC95039575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圓角矩形 207">
            <a:extLst>
              <a:ext uri="{FF2B5EF4-FFF2-40B4-BE49-F238E27FC236}">
                <a16:creationId xmlns:a16="http://schemas.microsoft.com/office/drawing/2014/main" id="{C0C51650-7109-AF35-3435-31B6CE315030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圓角矩形 208">
            <a:extLst>
              <a:ext uri="{FF2B5EF4-FFF2-40B4-BE49-F238E27FC236}">
                <a16:creationId xmlns:a16="http://schemas.microsoft.com/office/drawing/2014/main" id="{290BD195-F2E0-9E28-2075-E54311FE8559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圓角矩形 209">
            <a:extLst>
              <a:ext uri="{FF2B5EF4-FFF2-40B4-BE49-F238E27FC236}">
                <a16:creationId xmlns:a16="http://schemas.microsoft.com/office/drawing/2014/main" id="{F3ED4753-846C-B172-49E4-DDACEAE10876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圓角矩形 210">
            <a:extLst>
              <a:ext uri="{FF2B5EF4-FFF2-40B4-BE49-F238E27FC236}">
                <a16:creationId xmlns:a16="http://schemas.microsoft.com/office/drawing/2014/main" id="{145FEF27-E92C-18A4-C5F0-32106561DE54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圓角矩形 211">
            <a:extLst>
              <a:ext uri="{FF2B5EF4-FFF2-40B4-BE49-F238E27FC236}">
                <a16:creationId xmlns:a16="http://schemas.microsoft.com/office/drawing/2014/main" id="{E0E08958-E35D-E61B-841C-6D99F062BBBB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圓角矩形 212">
            <a:extLst>
              <a:ext uri="{FF2B5EF4-FFF2-40B4-BE49-F238E27FC236}">
                <a16:creationId xmlns:a16="http://schemas.microsoft.com/office/drawing/2014/main" id="{A2BB6D5A-4094-2225-9B93-9C50B7335F67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14" name="直線箭頭接點 213">
            <a:extLst>
              <a:ext uri="{FF2B5EF4-FFF2-40B4-BE49-F238E27FC236}">
                <a16:creationId xmlns:a16="http://schemas.microsoft.com/office/drawing/2014/main" id="{BDCBAFB3-2E12-0CC8-6207-D2058379F4A1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214">
            <a:extLst>
              <a:ext uri="{FF2B5EF4-FFF2-40B4-BE49-F238E27FC236}">
                <a16:creationId xmlns:a16="http://schemas.microsoft.com/office/drawing/2014/main" id="{BB238ADC-07E4-946E-039F-E6501735D845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00354EDA-CD8B-B2A4-39FD-5000F51BC959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箭頭接點 216">
            <a:extLst>
              <a:ext uri="{FF2B5EF4-FFF2-40B4-BE49-F238E27FC236}">
                <a16:creationId xmlns:a16="http://schemas.microsoft.com/office/drawing/2014/main" id="{76C38B0A-25CB-24BD-A92D-D4D02502F954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箭頭接點 217">
            <a:extLst>
              <a:ext uri="{FF2B5EF4-FFF2-40B4-BE49-F238E27FC236}">
                <a16:creationId xmlns:a16="http://schemas.microsoft.com/office/drawing/2014/main" id="{2F70C105-B59D-E613-1BEC-9FBB44FC7757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箭頭接點 218">
            <a:extLst>
              <a:ext uri="{FF2B5EF4-FFF2-40B4-BE49-F238E27FC236}">
                <a16:creationId xmlns:a16="http://schemas.microsoft.com/office/drawing/2014/main" id="{3CFE5BD8-0673-A9E7-104B-03D44A6ACB91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箭頭接點 219">
            <a:extLst>
              <a:ext uri="{FF2B5EF4-FFF2-40B4-BE49-F238E27FC236}">
                <a16:creationId xmlns:a16="http://schemas.microsoft.com/office/drawing/2014/main" id="{719E466A-A0CE-23EA-7A9D-AA6EF9736DFF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箭頭接點 220">
            <a:extLst>
              <a:ext uri="{FF2B5EF4-FFF2-40B4-BE49-F238E27FC236}">
                <a16:creationId xmlns:a16="http://schemas.microsoft.com/office/drawing/2014/main" id="{64E32529-C52B-9CF1-F9C2-CB82395F22B0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字方塊 67">
            <a:extLst>
              <a:ext uri="{FF2B5EF4-FFF2-40B4-BE49-F238E27FC236}">
                <a16:creationId xmlns:a16="http://schemas.microsoft.com/office/drawing/2014/main" id="{FB47EEE5-6AFC-D1F7-20B8-4223D4A4C735}"/>
              </a:ext>
            </a:extLst>
          </p:cNvPr>
          <p:cNvSpPr txBox="1"/>
          <p:nvPr/>
        </p:nvSpPr>
        <p:spPr>
          <a:xfrm>
            <a:off x="8432290" y="6039171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224" name="文字方塊 2">
            <a:extLst>
              <a:ext uri="{FF2B5EF4-FFF2-40B4-BE49-F238E27FC236}">
                <a16:creationId xmlns:a16="http://schemas.microsoft.com/office/drawing/2014/main" id="{89E5C418-49BB-271D-3D44-BC676B920C01}"/>
              </a:ext>
            </a:extLst>
          </p:cNvPr>
          <p:cNvSpPr txBox="1"/>
          <p:nvPr/>
        </p:nvSpPr>
        <p:spPr>
          <a:xfrm>
            <a:off x="9423808" y="3665546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225" name="文字方塊 2">
            <a:extLst>
              <a:ext uri="{FF2B5EF4-FFF2-40B4-BE49-F238E27FC236}">
                <a16:creationId xmlns:a16="http://schemas.microsoft.com/office/drawing/2014/main" id="{06F21140-3827-10FA-3AE5-05D8572121D7}"/>
              </a:ext>
            </a:extLst>
          </p:cNvPr>
          <p:cNvSpPr txBox="1"/>
          <p:nvPr/>
        </p:nvSpPr>
        <p:spPr>
          <a:xfrm>
            <a:off x="5215202" y="6039171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70C0"/>
                </a:solidFill>
              </a:rPr>
              <a:t>(Source input)</a:t>
            </a:r>
            <a:endParaRPr kumimoji="1" lang="zh-TW" altLang="en-US" sz="1350" dirty="0">
              <a:solidFill>
                <a:srgbClr val="0070C0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566537AB-AEF3-3F35-7EF1-D5723DDB524E}"/>
              </a:ext>
            </a:extLst>
          </p:cNvPr>
          <p:cNvSpPr/>
          <p:nvPr/>
        </p:nvSpPr>
        <p:spPr>
          <a:xfrm>
            <a:off x="592631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BE1DA29-CBFD-022C-7336-F2FC20847E0D}"/>
              </a:ext>
            </a:extLst>
          </p:cNvPr>
          <p:cNvSpPr/>
          <p:nvPr/>
        </p:nvSpPr>
        <p:spPr>
          <a:xfrm>
            <a:off x="884089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65AB5DE-C950-D2EB-618D-554EABEEDA55}"/>
              </a:ext>
            </a:extLst>
          </p:cNvPr>
          <p:cNvSpPr/>
          <p:nvPr/>
        </p:nvSpPr>
        <p:spPr>
          <a:xfrm>
            <a:off x="650923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6BB4CE8-BE0F-2746-2FC1-9F7C77ED6268}"/>
              </a:ext>
            </a:extLst>
          </p:cNvPr>
          <p:cNvSpPr/>
          <p:nvPr/>
        </p:nvSpPr>
        <p:spPr>
          <a:xfrm>
            <a:off x="709214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82015FE6-515F-6081-A8DC-917B1E93AA91}"/>
              </a:ext>
            </a:extLst>
          </p:cNvPr>
          <p:cNvSpPr/>
          <p:nvPr/>
        </p:nvSpPr>
        <p:spPr>
          <a:xfrm>
            <a:off x="767506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6CF794B-2FF6-9A25-E4A2-A4B16DA150ED}"/>
              </a:ext>
            </a:extLst>
          </p:cNvPr>
          <p:cNvSpPr/>
          <p:nvPr/>
        </p:nvSpPr>
        <p:spPr>
          <a:xfrm>
            <a:off x="825797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B1453B6-C4CA-1429-378C-26A8583E1912}"/>
              </a:ext>
            </a:extLst>
          </p:cNvPr>
          <p:cNvCxnSpPr>
            <a:cxnSpLocks/>
          </p:cNvCxnSpPr>
          <p:nvPr/>
        </p:nvCxnSpPr>
        <p:spPr>
          <a:xfrm flipV="1">
            <a:off x="906121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FB944DF-67EE-C850-7BF4-922D45C916FA}"/>
              </a:ext>
            </a:extLst>
          </p:cNvPr>
          <p:cNvCxnSpPr>
            <a:cxnSpLocks/>
          </p:cNvCxnSpPr>
          <p:nvPr/>
        </p:nvCxnSpPr>
        <p:spPr>
          <a:xfrm flipV="1">
            <a:off x="8478526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5CE4F43-F844-087D-F8DA-890E23D1FFF7}"/>
              </a:ext>
            </a:extLst>
          </p:cNvPr>
          <p:cNvCxnSpPr>
            <a:cxnSpLocks/>
          </p:cNvCxnSpPr>
          <p:nvPr/>
        </p:nvCxnSpPr>
        <p:spPr>
          <a:xfrm flipV="1">
            <a:off x="7895838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71EC8C1-EF96-E9D1-967D-81AF01B02710}"/>
              </a:ext>
            </a:extLst>
          </p:cNvPr>
          <p:cNvCxnSpPr>
            <a:cxnSpLocks/>
          </p:cNvCxnSpPr>
          <p:nvPr/>
        </p:nvCxnSpPr>
        <p:spPr>
          <a:xfrm flipV="1">
            <a:off x="7313150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FA2EE8A-E3A2-369A-9987-E92F7B8AC49A}"/>
              </a:ext>
            </a:extLst>
          </p:cNvPr>
          <p:cNvCxnSpPr>
            <a:cxnSpLocks/>
          </p:cNvCxnSpPr>
          <p:nvPr/>
        </p:nvCxnSpPr>
        <p:spPr>
          <a:xfrm flipV="1">
            <a:off x="6730462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749254A-879D-3A0C-3E48-717D4D3F6150}"/>
              </a:ext>
            </a:extLst>
          </p:cNvPr>
          <p:cNvCxnSpPr>
            <a:cxnSpLocks/>
          </p:cNvCxnSpPr>
          <p:nvPr/>
        </p:nvCxnSpPr>
        <p:spPr>
          <a:xfrm flipV="1">
            <a:off x="614777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50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D746-8014-D032-5ECB-493578C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LCSTS via Hugging Face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84A44-2D9F-5FDB-6A15-89A1F33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29342D-1920-DD97-E1A8-58FD1A5EF886}"/>
              </a:ext>
            </a:extLst>
          </p:cNvPr>
          <p:cNvSpPr/>
          <p:nvPr/>
        </p:nvSpPr>
        <p:spPr>
          <a:xfrm>
            <a:off x="1447779" y="2598134"/>
            <a:ext cx="9296440" cy="2164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>
              <a:lnSpc>
                <a:spcPct val="110000"/>
              </a:lnSpc>
            </a:pP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"train"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cache_dir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"./cache/"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10000"/>
              </a:lnSpc>
            </a:pP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>
              <a:lnSpc>
                <a:spcPct val="110000"/>
              </a:lnSpc>
            </a:pP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"validation"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cache_dir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"./cache/"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10000"/>
              </a:lnSpc>
            </a:pP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96505F-8B66-C1FE-EA4C-EEA233AA4B39}"/>
              </a:ext>
            </a:extLst>
          </p:cNvPr>
          <p:cNvSpPr txBox="1"/>
          <p:nvPr/>
        </p:nvSpPr>
        <p:spPr>
          <a:xfrm>
            <a:off x="2260846" y="5042516"/>
            <a:ext cx="767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Sometimes checking the Hugging Face dataset is slow, it will be faster if we transform the dataset object  into a list using </a:t>
            </a:r>
            <a:r>
              <a:rPr lang="en" altLang="zh-TW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TW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kumimoji="1" lang="en-US" altLang="zh-TW" dirty="0"/>
              <a:t>. 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3AF9DF-0EE0-FF2F-DB14-78F95E455E54}"/>
              </a:ext>
            </a:extLst>
          </p:cNvPr>
          <p:cNvSpPr txBox="1"/>
          <p:nvPr/>
        </p:nvSpPr>
        <p:spPr>
          <a:xfrm>
            <a:off x="653143" y="1608572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dataset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0081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36515-3767-0A4E-93DE-2F230714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0F5C3-0F04-E5FC-8A45-FCE9CD76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1.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用 </a:t>
            </a:r>
            <a:r>
              <a:rPr kumimoji="1" lang="en" altLang="zh-TW" sz="2400" dirty="0" err="1">
                <a:ea typeface="Microsoft JhengHei" panose="020B0604030504040204" pitchFamily="34" charset="-120"/>
              </a:rPr>
              <a:t>load_dataset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()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把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train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和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validation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分開讀進來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r>
              <a:rPr kumimoji="1" lang="en-US" altLang="zh-TW" sz="2400" dirty="0">
                <a:ea typeface="Microsoft JhengHei" panose="020B0604030504040204" pitchFamily="34" charset="-120"/>
              </a:rPr>
              <a:t>2.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把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dataset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轉成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pandas </a:t>
            </a:r>
            <a:r>
              <a:rPr kumimoji="1" lang="en" altLang="zh-TW" sz="2400" dirty="0" err="1">
                <a:ea typeface="Microsoft JhengHei" panose="020B0604030504040204" pitchFamily="34" charset="-120"/>
              </a:rPr>
              <a:t>dataframe</a:t>
            </a:r>
            <a:r>
              <a:rPr kumimoji="1" lang="zh-TW" altLang="en" sz="2400" dirty="0">
                <a:ea typeface="Microsoft JhengHei" panose="020B0604030504040204" pitchFamily="34" charset="-120"/>
              </a:rPr>
              <a:t>，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觀察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1~2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筆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samples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D89E6-8396-E3DC-2220-EAB1209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79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 Classes (models, tokenizers)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3142" y="1830814"/>
            <a:ext cx="1091837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In many cases, the architecture you want to use </a:t>
            </a:r>
            <a:r>
              <a:rPr kumimoji="1" lang="en-US" altLang="zh-TW" sz="2400" b="1" dirty="0"/>
              <a:t>can be guessed</a:t>
            </a:r>
            <a:r>
              <a:rPr kumimoji="1" lang="en-US" altLang="zh-TW" sz="2400" dirty="0"/>
              <a:t> from the name or the path of the pretrained model you are supplying to the </a:t>
            </a:r>
            <a:r>
              <a:rPr kumimoji="1" lang="en-US" altLang="zh-TW" sz="2400" dirty="0" err="1"/>
              <a:t>from_pretrained</a:t>
            </a:r>
            <a:r>
              <a:rPr kumimoji="1" lang="en-US" altLang="zh-TW" sz="2400" dirty="0"/>
              <a:t> method.</a:t>
            </a: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 err="1"/>
              <a:t>AutoClasses</a:t>
            </a:r>
            <a:r>
              <a:rPr kumimoji="1" lang="en-US" altLang="zh-TW" sz="2400" dirty="0"/>
              <a:t> are here to do this job for you so that you automatically retrieve the relevant model given the name/path to the pretrained weights/config/vocabulary: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Ex: model = </a:t>
            </a:r>
            <a:r>
              <a:rPr kumimoji="1" lang="en-US" altLang="zh-TW" sz="2400" dirty="0" err="1"/>
              <a:t>AutoModel.from_pretrained</a:t>
            </a:r>
            <a:r>
              <a:rPr kumimoji="1" lang="en-US" altLang="zh-TW" sz="2400" dirty="0"/>
              <a:t>('</a:t>
            </a:r>
            <a:r>
              <a:rPr kumimoji="1" lang="en-US" altLang="zh-TW" sz="2400" dirty="0" err="1"/>
              <a:t>bert</a:t>
            </a:r>
            <a:r>
              <a:rPr kumimoji="1" lang="en-US" altLang="zh-TW" sz="2400" dirty="0"/>
              <a:t>-base-cased') will create an instance of the BERT base model (cased).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49033" y="6332635"/>
            <a:ext cx="649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TW" sz="1600" dirty="0"/>
              <a:t>https://</a:t>
            </a:r>
            <a:r>
              <a:rPr kumimoji="1" lang="en-GB" altLang="zh-TW" sz="1600" dirty="0" err="1"/>
              <a:t>huggingface.co</a:t>
            </a:r>
            <a:r>
              <a:rPr kumimoji="1" lang="en-GB" altLang="zh-TW" sz="1600" dirty="0"/>
              <a:t>/transformers/v3.0.2/</a:t>
            </a:r>
            <a:r>
              <a:rPr kumimoji="1" lang="en-GB" altLang="zh-TW" sz="1600" dirty="0" err="1"/>
              <a:t>model_doc</a:t>
            </a:r>
            <a:r>
              <a:rPr kumimoji="1" lang="en-GB" altLang="zh-TW" sz="1600" dirty="0"/>
              <a:t>/</a:t>
            </a:r>
            <a:r>
              <a:rPr kumimoji="1" lang="en-GB" altLang="zh-TW" sz="1600" dirty="0" err="1"/>
              <a:t>auto.html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2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23CD3-0C84-EFA7-0435-2AC9CCAC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Generative Models in Auto Classes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FEFE0-16B2-E2DD-BD3E-A79CBFF8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DB820C0-DA73-8BE7-1591-C2732A7351D9}"/>
              </a:ext>
            </a:extLst>
          </p:cNvPr>
          <p:cNvSpPr/>
          <p:nvPr/>
        </p:nvSpPr>
        <p:spPr>
          <a:xfrm>
            <a:off x="1376039" y="2097456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GPT, Llama)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CEFBB06-651D-C231-F240-AC2CF8BC7454}"/>
              </a:ext>
            </a:extLst>
          </p:cNvPr>
          <p:cNvSpPr/>
          <p:nvPr/>
        </p:nvSpPr>
        <p:spPr>
          <a:xfrm>
            <a:off x="1376039" y="5102609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CDC7D8BE-2BF7-70FF-424F-0643E2AFC561}"/>
              </a:ext>
            </a:extLst>
          </p:cNvPr>
          <p:cNvSpPr/>
          <p:nvPr/>
        </p:nvSpPr>
        <p:spPr>
          <a:xfrm>
            <a:off x="1376039" y="3600033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Masked Language Model</a:t>
            </a:r>
          </a:p>
          <a:p>
            <a:pPr algn="ctr"/>
            <a:r>
              <a:rPr kumimoji="1" lang="en-US" altLang="zh-TW" dirty="0"/>
              <a:t>(E.g., BERT)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277775-348A-05CF-4F5F-CB19E1561E29}"/>
              </a:ext>
            </a:extLst>
          </p:cNvPr>
          <p:cNvSpPr txBox="1"/>
          <p:nvPr/>
        </p:nvSpPr>
        <p:spPr>
          <a:xfrm>
            <a:off x="5104660" y="2059568"/>
            <a:ext cx="31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AutoModelForCausalLM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2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GPT2LMHeadModel (</a:t>
            </a:r>
            <a:r>
              <a:rPr kumimoji="1" lang="en-US" altLang="zh-TW" dirty="0">
                <a:hlinkClick r:id="rId3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 err="1"/>
              <a:t>LlamaForCausalLM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4"/>
              </a:rPr>
              <a:t>link</a:t>
            </a:r>
            <a:r>
              <a:rPr kumimoji="1" lang="en-US" altLang="zh-TW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51C332-BB51-DDD5-D455-584C7D837CB2}"/>
              </a:ext>
            </a:extLst>
          </p:cNvPr>
          <p:cNvSpPr txBox="1"/>
          <p:nvPr/>
        </p:nvSpPr>
        <p:spPr>
          <a:xfrm>
            <a:off x="5104660" y="3702995"/>
            <a:ext cx="31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AutoModelForMaskedLM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5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 err="1"/>
              <a:t>BertForMaskedLM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6"/>
              </a:rPr>
              <a:t>link</a:t>
            </a:r>
            <a:r>
              <a:rPr kumimoji="1" lang="en-US" altLang="zh-TW" dirty="0"/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B3AA4-03AD-D2F2-F03B-7468BCA5932A}"/>
              </a:ext>
            </a:extLst>
          </p:cNvPr>
          <p:cNvSpPr txBox="1"/>
          <p:nvPr/>
        </p:nvSpPr>
        <p:spPr>
          <a:xfrm>
            <a:off x="5104660" y="5205571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AutoModelForSeq2SeqLM (</a:t>
            </a:r>
            <a:r>
              <a:rPr kumimoji="1" lang="en-US" altLang="zh-TW" dirty="0">
                <a:hlinkClick r:id="rId7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T5ForConditionalGeneration (</a:t>
            </a:r>
            <a:r>
              <a:rPr kumimoji="1" lang="en-US" altLang="zh-TW" dirty="0">
                <a:hlinkClick r:id="rId8"/>
              </a:rPr>
              <a:t>link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6016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DB3AAD-354D-FDDB-AC3F-195AFC38907F}"/>
              </a:ext>
            </a:extLst>
          </p:cNvPr>
          <p:cNvSpPr txBox="1"/>
          <p:nvPr/>
        </p:nvSpPr>
        <p:spPr>
          <a:xfrm>
            <a:off x="1257300" y="1874520"/>
            <a:ext cx="825246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GPT-2 (native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T5 (Hugging Face Dataset and Trainer)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FAC197-7883-1C8A-0456-734B5D918DD9}"/>
              </a:ext>
            </a:extLst>
          </p:cNvPr>
          <p:cNvSpPr/>
          <p:nvPr/>
        </p:nvSpPr>
        <p:spPr>
          <a:xfrm>
            <a:off x="1509204" y="2007392"/>
            <a:ext cx="3817398" cy="451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2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BEC3E-E2CE-714A-8405-6D8EC984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 packages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1B0C18-7198-B9EC-576D-ECBFE663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769CC2-B3A9-9C28-205B-6B94E98A61E6}"/>
              </a:ext>
            </a:extLst>
          </p:cNvPr>
          <p:cNvSpPr/>
          <p:nvPr/>
        </p:nvSpPr>
        <p:spPr>
          <a:xfrm>
            <a:off x="1142824" y="2220173"/>
            <a:ext cx="9906351" cy="2461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GPT2LMHeadModel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torch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torch.utils.tensorboard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SummaryWriter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4" y="2558796"/>
            <a:ext cx="9764832" cy="2024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uer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/gpt2-chinese-cluecorpussmall"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padding_side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"left”,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tokenizer.add_special_tokens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eos_token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"&lt;|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endoftext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|&gt;"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model.resize_token_embeddings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(tokenizer))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653143" y="1583748"/>
            <a:ext cx="972693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055978-06D2-ACB7-4860-00AC417E3D69}"/>
              </a:ext>
            </a:extLst>
          </p:cNvPr>
          <p:cNvSpPr/>
          <p:nvPr/>
        </p:nvSpPr>
        <p:spPr>
          <a:xfrm>
            <a:off x="1714500" y="3429000"/>
            <a:ext cx="269748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08759B-1D47-31E2-C8D4-D5058918ABA5}"/>
              </a:ext>
            </a:extLst>
          </p:cNvPr>
          <p:cNvSpPr txBox="1"/>
          <p:nvPr/>
        </p:nvSpPr>
        <p:spPr>
          <a:xfrm>
            <a:off x="2497455" y="4766310"/>
            <a:ext cx="136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Optional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5185457-DEFC-8033-8A95-7B22C0341BB9}"/>
              </a:ext>
            </a:extLst>
          </p:cNvPr>
          <p:cNvCxnSpPr>
            <a:cxnSpLocks/>
          </p:cNvCxnSpPr>
          <p:nvPr/>
        </p:nvCxnSpPr>
        <p:spPr>
          <a:xfrm flipV="1">
            <a:off x="3177540" y="3760470"/>
            <a:ext cx="0" cy="1005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36515-3767-0A4E-93DE-2F230714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0F5C3-0F04-E5FC-8A45-FCE9CD76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1.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載入模型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r>
              <a:rPr kumimoji="1" lang="en-US" altLang="zh-TW" sz="2400" dirty="0">
                <a:ea typeface="Microsoft JhengHei" panose="020B0604030504040204" pitchFamily="34" charset="-120"/>
              </a:rPr>
              <a:t>2.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print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出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model config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D89E6-8396-E3DC-2220-EAB1209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923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PMingLiU"/>
                <a:cs typeface="Calibri Light"/>
              </a:rPr>
              <a:t>What you will learn in this tutorial</a:t>
            </a:r>
            <a:endParaRPr lang="zh-TW" altLang="en-US" dirty="0">
              <a:ea typeface="PMingLiU"/>
              <a:cs typeface="Calibri Ligh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53143" y="1874520"/>
            <a:ext cx="864315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Training and evaluating GPT-2 / T5 on abstractive summarization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Dataset: Chinese abstractive summarization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Objective: Cross-entropy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Main packages: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, Hugging Face, ROUGE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 padding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6" name="內容版面配置區 4"/>
          <p:cNvGraphicFramePr>
            <a:graphicFrameLocks noGrp="1"/>
          </p:cNvGraphicFramePr>
          <p:nvPr/>
        </p:nvGraphicFramePr>
        <p:xfrm>
          <a:off x="1209328" y="2498351"/>
          <a:ext cx="91144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7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3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5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5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Recite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law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How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are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you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Who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is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president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of 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U.S.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sz="1400" b="0" i="0" u="none" strike="noStrike" noProof="0">
                        <a:solidFill>
                          <a:schemeClr val="tx1"/>
                        </a:solidFill>
                        <a:ea typeface="PMingLiU"/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/>
          <p:cNvGraphicFramePr/>
          <p:nvPr/>
        </p:nvGraphicFramePr>
        <p:xfrm>
          <a:off x="1195651" y="4506905"/>
          <a:ext cx="91452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0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8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</a:t>
                      </a: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s</a:t>
                      </a: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Recite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law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How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are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you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Who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is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president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of 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U.S.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sz="1400" b="0" i="0" u="none" strike="noStrike" noProof="0">
                        <a:solidFill>
                          <a:schemeClr val="tx1"/>
                        </a:solidFill>
                        <a:ea typeface="PMingLiU"/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箭號: 向下 6"/>
          <p:cNvSpPr/>
          <p:nvPr/>
        </p:nvSpPr>
        <p:spPr>
          <a:xfrm rot="5400000">
            <a:off x="4115068" y="4034753"/>
            <a:ext cx="411891" cy="40159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 txBox="1"/>
          <p:nvPr/>
        </p:nvSpPr>
        <p:spPr>
          <a:xfrm>
            <a:off x="4626218" y="4024590"/>
            <a:ext cx="1820626" cy="42960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>
                <a:solidFill>
                  <a:srgbClr val="C00000"/>
                </a:solidFill>
                <a:ea typeface="PMingLiU"/>
                <a:cs typeface="Calibri" panose="020F0502020204030204"/>
              </a:rPr>
              <a:t>Left-padding</a:t>
            </a:r>
            <a:endParaRPr lang="zh-TW" altLang="en-US" sz="2400">
              <a:solidFill>
                <a:srgbClr val="C00000"/>
              </a:solidFill>
            </a:endParaRPr>
          </a:p>
        </p:txBody>
      </p:sp>
      <p:sp>
        <p:nvSpPr>
          <p:cNvPr id="10" name="箭號: 向下 7"/>
          <p:cNvSpPr/>
          <p:nvPr/>
        </p:nvSpPr>
        <p:spPr>
          <a:xfrm>
            <a:off x="9691893" y="2046510"/>
            <a:ext cx="411891" cy="40159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/>
          <p:cNvSpPr/>
          <p:nvPr/>
        </p:nvSpPr>
        <p:spPr>
          <a:xfrm>
            <a:off x="9697518" y="4087997"/>
            <a:ext cx="411891" cy="40159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/>
          <p:nvPr/>
        </p:nvSpPr>
        <p:spPr>
          <a:xfrm>
            <a:off x="1209487" y="1571376"/>
            <a:ext cx="9984289" cy="67519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ea typeface="PMingLiU"/>
                <a:cs typeface="+mn-lt"/>
              </a:rPr>
              <a:t>In text generation, sometimes we set </a:t>
            </a:r>
            <a:r>
              <a:rPr lang="en-US" altLang="zh-TW" dirty="0" err="1">
                <a:solidFill>
                  <a:srgbClr val="FF0000"/>
                </a:solidFill>
                <a:latin typeface="Comic Sans MS"/>
                <a:ea typeface="PMingLiU"/>
                <a:cs typeface="+mn-lt"/>
              </a:rPr>
              <a:t>padding_side</a:t>
            </a:r>
            <a:r>
              <a:rPr lang="en-US" altLang="zh-TW" dirty="0">
                <a:solidFill>
                  <a:srgbClr val="FF0000"/>
                </a:solidFill>
                <a:latin typeface="Comic Sans MS"/>
                <a:ea typeface="PMingLiU"/>
                <a:cs typeface="+mn-lt"/>
              </a:rPr>
              <a:t>=’left'</a:t>
            </a:r>
            <a:r>
              <a:rPr lang="en-US" altLang="zh-TW" dirty="0">
                <a:solidFill>
                  <a:schemeClr val="tx1"/>
                </a:solidFill>
                <a:ea typeface="PMingLiU"/>
                <a:cs typeface="+mn-lt"/>
              </a:rPr>
              <a:t>, when loading tokenizer.</a:t>
            </a:r>
          </a:p>
          <a:p>
            <a:pPr marL="0" indent="0">
              <a:buNone/>
            </a:pPr>
            <a:endParaRPr lang="en-US" altLang="zh-TW" sz="1800" dirty="0">
              <a:solidFill>
                <a:schemeClr val="tx1"/>
              </a:solidFill>
              <a:ea typeface="PMingLiU"/>
              <a:cs typeface="+mn-lt"/>
            </a:endParaRPr>
          </a:p>
        </p:txBody>
      </p:sp>
      <p:sp>
        <p:nvSpPr>
          <p:cNvPr id="13" name="內容版面配置區 2"/>
          <p:cNvSpPr txBox="1"/>
          <p:nvPr/>
        </p:nvSpPr>
        <p:spPr>
          <a:xfrm>
            <a:off x="7107555" y="4059555"/>
            <a:ext cx="3095625" cy="42989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1600">
                <a:solidFill>
                  <a:schemeClr val="tx1"/>
                </a:solidFill>
                <a:ea typeface="+mn-lt"/>
                <a:cs typeface="+mn-lt"/>
              </a:rPr>
              <a:t>Aligning the</a:t>
            </a:r>
            <a:r>
              <a:rPr lang="zh-TW" altLang="en-US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en-US" sz="1600">
                <a:solidFill>
                  <a:schemeClr val="tx1"/>
                </a:solidFill>
                <a:ea typeface="+mn-lt"/>
                <a:cs typeface="+mn-lt"/>
              </a:rPr>
              <a:t>new</a:t>
            </a:r>
            <a:r>
              <a:rPr lang="zh-TW" sz="1600">
                <a:solidFill>
                  <a:schemeClr val="tx1"/>
                </a:solidFill>
                <a:ea typeface="+mn-lt"/>
                <a:cs typeface="+mn-lt"/>
              </a:rPr>
              <a:t> tokens.</a:t>
            </a:r>
            <a:endParaRPr lang="zh-TW" alt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4" name="內容版面配置區 2"/>
          <p:cNvSpPr txBox="1"/>
          <p:nvPr/>
        </p:nvSpPr>
        <p:spPr>
          <a:xfrm>
            <a:off x="4204970" y="1904365"/>
            <a:ext cx="5602605" cy="5435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chemeClr val="tx1"/>
                </a:solidFill>
                <a:ea typeface="+mn-lt"/>
                <a:cs typeface="+mn-lt"/>
              </a:rPr>
              <a:t>If padding is at the end of the prompt, new tokens may be generated after the padding, which is illogical.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E52CF-5DE6-14BA-4C17-CFEFAFD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Padding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BB11C-8F0F-157E-D4A9-01DC29B4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6B86D7F-B69C-E449-38C4-4EE999291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053276"/>
              </p:ext>
            </p:extLst>
          </p:nvPr>
        </p:nvGraphicFramePr>
        <p:xfrm>
          <a:off x="883023" y="2270559"/>
          <a:ext cx="10425954" cy="2014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2307">
                  <a:extLst>
                    <a:ext uri="{9D8B030D-6E8A-4147-A177-3AD203B41FA5}">
                      <a16:colId xmlns:a16="http://schemas.microsoft.com/office/drawing/2014/main" val="2166422960"/>
                    </a:ext>
                  </a:extLst>
                </a:gridCol>
                <a:gridCol w="4235823">
                  <a:extLst>
                    <a:ext uri="{9D8B030D-6E8A-4147-A177-3AD203B41FA5}">
                      <a16:colId xmlns:a16="http://schemas.microsoft.com/office/drawing/2014/main" val="1674033626"/>
                    </a:ext>
                  </a:extLst>
                </a:gridCol>
                <a:gridCol w="4997824">
                  <a:extLst>
                    <a:ext uri="{9D8B030D-6E8A-4147-A177-3AD203B41FA5}">
                      <a16:colId xmlns:a16="http://schemas.microsoft.com/office/drawing/2014/main" val="2373950149"/>
                    </a:ext>
                  </a:extLst>
                </a:gridCol>
              </a:tblGrid>
              <a:tr h="640123">
                <a:tc>
                  <a:txBody>
                    <a:bodyPr/>
                    <a:lstStyle/>
                    <a:p>
                      <a:endParaRPr lang="zh-TW" altLang="en-US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Fine-tuning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Test time (inference)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11825"/>
                  </a:ext>
                </a:extLst>
              </a:tr>
              <a:tr h="73432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策略一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dirty="0"/>
                        <a:t>Left padding + set [PAD] as -100 in labels </a:t>
                      </a:r>
                      <a:r>
                        <a:rPr kumimoji="1" lang="en-US" altLang="zh-TW" sz="1800" dirty="0">
                          <a:solidFill>
                            <a:srgbClr val="FF0000"/>
                          </a:solidFill>
                        </a:rPr>
                        <a:t>(this tutorial)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dirty="0"/>
                        <a:t>Left padding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689106"/>
                  </a:ext>
                </a:extLst>
              </a:tr>
              <a:tr h="64012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策略二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dirty="0"/>
                        <a:t>Right padding + set [PAD] as -100 in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sz="1800" dirty="0"/>
                        <a:t>Use </a:t>
                      </a:r>
                      <a:r>
                        <a:rPr kumimoji="1" lang="en-US" altLang="zh-TW" sz="1800" dirty="0" err="1"/>
                        <a:t>test_batch_size</a:t>
                      </a:r>
                      <a:r>
                        <a:rPr kumimoji="1" lang="en-US" altLang="zh-TW" sz="1800" dirty="0"/>
                        <a:t> as 1 </a:t>
                      </a:r>
                      <a:r>
                        <a:rPr kumimoji="1" lang="en-US" altLang="zh-TW" sz="1800" dirty="0">
                          <a:solidFill>
                            <a:srgbClr val="FF0000"/>
                          </a:solidFill>
                        </a:rPr>
                        <a:t>(this tutorial)</a:t>
                      </a:r>
                      <a:endParaRPr kumimoji="1" lang="en-US" altLang="zh-TW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498029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9C27D8D4-B6F3-AC59-DB6E-6CD7A7E51430}"/>
              </a:ext>
            </a:extLst>
          </p:cNvPr>
          <p:cNvSpPr txBox="1"/>
          <p:nvPr/>
        </p:nvSpPr>
        <p:spPr>
          <a:xfrm>
            <a:off x="1232534" y="4792063"/>
            <a:ext cx="9726931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Fine-tuning</a:t>
            </a:r>
            <a:r>
              <a:rPr lang="zh-TW" altLang="en-US" sz="2400" dirty="0">
                <a:ea typeface="Microsoft JhengHei" panose="020B0604030504040204" pitchFamily="34" charset="-120"/>
              </a:rPr>
              <a:t> 的策略一可搭配 </a:t>
            </a:r>
            <a:r>
              <a:rPr lang="en" altLang="zh-TW" sz="2400" dirty="0">
                <a:ea typeface="Microsoft JhengHei" panose="020B0604030504040204" pitchFamily="34" charset="-120"/>
              </a:rPr>
              <a:t>Test time </a:t>
            </a:r>
            <a:r>
              <a:rPr lang="zh-TW" altLang="en-US" sz="2400" dirty="0">
                <a:ea typeface="Microsoft JhengHei" panose="020B0604030504040204" pitchFamily="34" charset="-120"/>
              </a:rPr>
              <a:t>的任一策略</a:t>
            </a:r>
            <a:endParaRPr lang="en-US" altLang="zh-TW" sz="2400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Fine-tuning</a:t>
            </a:r>
            <a:r>
              <a:rPr lang="zh-TW" altLang="en-US" sz="2400" dirty="0">
                <a:ea typeface="Microsoft JhengHei" panose="020B0604030504040204" pitchFamily="34" charset="-120"/>
              </a:rPr>
              <a:t> 的策略二只建議搭配 </a:t>
            </a:r>
            <a:r>
              <a:rPr lang="en" altLang="zh-TW" sz="2400" dirty="0">
                <a:ea typeface="Microsoft JhengHei" panose="020B0604030504040204" pitchFamily="34" charset="-120"/>
              </a:rPr>
              <a:t>Test time </a:t>
            </a:r>
            <a:r>
              <a:rPr lang="zh-TW" altLang="en-US" sz="2400" dirty="0">
                <a:ea typeface="Microsoft JhengHei" panose="020B0604030504040204" pitchFamily="34" charset="-120"/>
              </a:rPr>
              <a:t>的策略二</a:t>
            </a:r>
          </a:p>
        </p:txBody>
      </p:sp>
    </p:spTree>
    <p:extLst>
      <p:ext uri="{BB962C8B-B14F-4D97-AF65-F5344CB8AC3E}">
        <p14:creationId xmlns:p14="http://schemas.microsoft.com/office/powerpoint/2010/main" val="1142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DB083-263B-30D2-D3D2-603A1AE6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Set [PAD] as -100 in labels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A21645-89C2-F35B-32D2-C1C0F27E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DAEE60-F41D-9741-5BA1-8B3F373D390F}"/>
              </a:ext>
            </a:extLst>
          </p:cNvPr>
          <p:cNvSpPr txBox="1"/>
          <p:nvPr/>
        </p:nvSpPr>
        <p:spPr>
          <a:xfrm>
            <a:off x="1066799" y="2720740"/>
            <a:ext cx="1005840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r"""</a:t>
            </a:r>
          </a:p>
          <a:p>
            <a:r>
              <a:rPr kumimoji="1" lang="en" altLang="zh-TW" dirty="0"/>
              <a:t>labels (`</a:t>
            </a:r>
            <a:r>
              <a:rPr kumimoji="1" lang="en" altLang="zh-TW" dirty="0" err="1"/>
              <a:t>torch.LongTensor</a:t>
            </a:r>
            <a:r>
              <a:rPr kumimoji="1" lang="en" altLang="zh-TW" dirty="0"/>
              <a:t>` of shape `(</a:t>
            </a:r>
            <a:r>
              <a:rPr kumimoji="1" lang="en" altLang="zh-TW" dirty="0" err="1"/>
              <a:t>batch_size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sequence_length</a:t>
            </a:r>
            <a:r>
              <a:rPr kumimoji="1" lang="en" altLang="zh-TW" dirty="0"/>
              <a:t>)`, *optional*):</a:t>
            </a:r>
          </a:p>
          <a:p>
            <a:r>
              <a:rPr kumimoji="1" lang="en" altLang="zh-TW" dirty="0"/>
              <a:t>        Labels for language modeling. Note that the labels **are shifted** inside the model, i.e. you can set</a:t>
            </a:r>
          </a:p>
          <a:p>
            <a:r>
              <a:rPr kumimoji="1" lang="en" altLang="zh-TW" dirty="0"/>
              <a:t>        `labels = </a:t>
            </a:r>
            <a:r>
              <a:rPr kumimoji="1" lang="en" altLang="zh-TW" dirty="0" err="1"/>
              <a:t>input_ids</a:t>
            </a:r>
            <a:r>
              <a:rPr kumimoji="1" lang="en" altLang="zh-TW" dirty="0"/>
              <a:t>` Indices are selected in `[-100, 0, ..., </a:t>
            </a:r>
            <a:r>
              <a:rPr kumimoji="1" lang="en" altLang="zh-TW" dirty="0" err="1"/>
              <a:t>config.vocab_size</a:t>
            </a:r>
            <a:r>
              <a:rPr kumimoji="1" lang="en" altLang="zh-TW" dirty="0"/>
              <a:t>]` </a:t>
            </a:r>
            <a:r>
              <a:rPr kumimoji="1" lang="en" altLang="zh-TW" dirty="0">
                <a:solidFill>
                  <a:srgbClr val="FF0000"/>
                </a:solidFill>
              </a:rPr>
              <a:t>All labels set to `-100`</a:t>
            </a:r>
          </a:p>
          <a:p>
            <a:r>
              <a:rPr kumimoji="1" lang="en" altLang="zh-TW" dirty="0">
                <a:solidFill>
                  <a:srgbClr val="FF0000"/>
                </a:solidFill>
              </a:rPr>
              <a:t>        are ignored (masked), </a:t>
            </a:r>
            <a:r>
              <a:rPr kumimoji="1" lang="en" altLang="zh-TW" dirty="0"/>
              <a:t>the loss is only computed for labels in `[0, ..., </a:t>
            </a:r>
            <a:r>
              <a:rPr kumimoji="1" lang="en" altLang="zh-TW" dirty="0" err="1"/>
              <a:t>config.vocab_size</a:t>
            </a:r>
            <a:r>
              <a:rPr kumimoji="1" lang="en" altLang="zh-TW" dirty="0"/>
              <a:t>]`</a:t>
            </a:r>
          </a:p>
          <a:p>
            <a:r>
              <a:rPr kumimoji="1" lang="en" altLang="zh-TW" dirty="0"/>
              <a:t> """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26344A-D2EA-F976-2E74-C9CEF921E934}"/>
              </a:ext>
            </a:extLst>
          </p:cNvPr>
          <p:cNvSpPr txBox="1"/>
          <p:nvPr/>
        </p:nvSpPr>
        <p:spPr>
          <a:xfrm>
            <a:off x="1343024" y="1793512"/>
            <a:ext cx="569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/transformers/blob/main/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/transformers/models/gpt2/modeling_gpt2.py#L1264-L1267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6583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4" y="2558796"/>
            <a:ext cx="9764832" cy="2024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uer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/gpt2-chinese-cluecorpussmall"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padding_side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"left”,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tokenizer.add_special_tokens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eos_token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"&lt;|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endoftext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|&gt;"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model.resize_token_embeddings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(tokenizer))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1232533" y="1588907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055978-06D2-ACB7-4860-00AC417E3D69}"/>
              </a:ext>
            </a:extLst>
          </p:cNvPr>
          <p:cNvSpPr/>
          <p:nvPr/>
        </p:nvSpPr>
        <p:spPr>
          <a:xfrm>
            <a:off x="1232532" y="4251960"/>
            <a:ext cx="6276975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08759B-1D47-31E2-C8D4-D5058918ABA5}"/>
              </a:ext>
            </a:extLst>
          </p:cNvPr>
          <p:cNvSpPr txBox="1"/>
          <p:nvPr/>
        </p:nvSpPr>
        <p:spPr>
          <a:xfrm>
            <a:off x="2116555" y="4786045"/>
            <a:ext cx="62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Increasing the size will add newly initialized vectors at the end. Reducing the size will remove vectors from the end. (</a:t>
            </a:r>
            <a:r>
              <a:rPr kumimoji="1" lang="en-US" altLang="zh-TW" dirty="0">
                <a:solidFill>
                  <a:srgbClr val="FF0000"/>
                </a:solidFill>
                <a:hlinkClick r:id="rId3"/>
              </a:rPr>
              <a:t>link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F1D094C5-0845-EB31-6D32-FCDDE7BC86AF}"/>
              </a:ext>
            </a:extLst>
          </p:cNvPr>
          <p:cNvCxnSpPr>
            <a:cxnSpLocks/>
          </p:cNvCxnSpPr>
          <p:nvPr/>
        </p:nvCxnSpPr>
        <p:spPr>
          <a:xfrm rot="10800000">
            <a:off x="1213584" y="4406268"/>
            <a:ext cx="866676" cy="702943"/>
          </a:xfrm>
          <a:prstGeom prst="bentConnector3">
            <a:avLst>
              <a:gd name="adj1" fmla="val 1515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79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resize_token_embeddings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653143" y="1696483"/>
            <a:ext cx="9726931" cy="2447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embedding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的情況：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新增的 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embedding 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還沒有被訓練過</a:t>
            </a:r>
            <a:endParaRPr kumimoji="1" lang="en-US" altLang="zh-TW" sz="2400" baseline="30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torch 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kumimoji="1" lang="en-US" altLang="zh-TW" sz="2400" baseline="30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nn.Embedding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來新增 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token 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的向量</a:t>
            </a:r>
            <a:endParaRPr kumimoji="1" lang="en-US" altLang="zh-TW" sz="2400" baseline="30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https://github.com/huggingface/transformers/blob/v4.51.3/src/transformers/modeling_utils.py#L2802-L2807</a:t>
            </a:r>
            <a:endParaRPr kumimoji="1" lang="en-US" altLang="zh-TW" sz="2400" baseline="30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torch 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kumimoji="1" lang="en-US" altLang="zh-TW" sz="2400" baseline="30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nn.Embedding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的初始化範圍是 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normal distribution 0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</a:t>
            </a:r>
            <a:r>
              <a:rPr kumimoji="1" lang="en-US" altLang="zh-TW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kumimoji="1" lang="zh-TW" altLang="en-US" sz="24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之間</a:t>
            </a:r>
            <a:endParaRPr kumimoji="1" lang="en-US" altLang="zh-TW" sz="2400" baseline="30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478564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36515-3767-0A4E-93DE-2F230714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0F5C3-0F04-E5FC-8A45-FCE9CD76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1.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載入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tokenizer</a:t>
            </a:r>
          </a:p>
          <a:p>
            <a:r>
              <a:rPr kumimoji="1" lang="en-US" altLang="zh-TW" sz="2400" dirty="0">
                <a:ea typeface="Microsoft JhengHei" panose="020B0604030504040204" pitchFamily="34" charset="-120"/>
              </a:rPr>
              <a:t>2.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測試句子：「今天天氣真好」，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print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出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tokenized tokens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D89E6-8396-E3DC-2220-EAB1209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572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EDF4F5-6899-0B96-F8B1-E7911C32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PyTorch</a:t>
            </a:r>
            <a:r>
              <a:rPr lang="en-US" dirty="0"/>
              <a:t> Dataset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54A677-2CC3-F269-3A56-AA5B2446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2E1A8A-3A4F-0204-0364-BC52977F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58" y="341150"/>
            <a:ext cx="7049922" cy="55365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E785BB-FB12-7321-B95D-6DB4B780853D}"/>
              </a:ext>
            </a:extLst>
          </p:cNvPr>
          <p:cNvSpPr/>
          <p:nvPr/>
        </p:nvSpPr>
        <p:spPr>
          <a:xfrm>
            <a:off x="5557421" y="1269507"/>
            <a:ext cx="2689934" cy="2068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E6ECE8E5-0605-0D74-ABAF-39FC5F43F7C4}"/>
              </a:ext>
            </a:extLst>
          </p:cNvPr>
          <p:cNvCxnSpPr>
            <a:cxnSpLocks/>
          </p:cNvCxnSpPr>
          <p:nvPr/>
        </p:nvCxnSpPr>
        <p:spPr>
          <a:xfrm rot="10800000">
            <a:off x="8247358" y="2303758"/>
            <a:ext cx="3256623" cy="1833237"/>
          </a:xfrm>
          <a:prstGeom prst="bentConnector3">
            <a:avLst>
              <a:gd name="adj1" fmla="val -69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E92A0F-3463-CD5E-EAD7-BAA95CF16A72}"/>
              </a:ext>
            </a:extLst>
          </p:cNvPr>
          <p:cNvSpPr txBox="1"/>
          <p:nvPr/>
        </p:nvSpPr>
        <p:spPr>
          <a:xfrm>
            <a:off x="8247355" y="1980589"/>
            <a:ext cx="386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To prevent out-of-vocabulary tokens from being transformed into [UNK]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6595DA-CD37-236D-0E30-59E51CA3A101}"/>
              </a:ext>
            </a:extLst>
          </p:cNvPr>
          <p:cNvSpPr txBox="1"/>
          <p:nvPr/>
        </p:nvSpPr>
        <p:spPr>
          <a:xfrm>
            <a:off x="300363" y="4153970"/>
            <a:ext cx="3659077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bg1"/>
                </a:solidFill>
              </a:rPr>
              <a:t>You can use the Hugging Face dataset without building a </a:t>
            </a:r>
            <a:r>
              <a:rPr kumimoji="1" lang="en-US" altLang="zh-TW" sz="2000" dirty="0" err="1">
                <a:solidFill>
                  <a:schemeClr val="bg1"/>
                </a:solidFill>
              </a:rPr>
              <a:t>PyTorch</a:t>
            </a:r>
            <a:r>
              <a:rPr kumimoji="1" lang="en-US" altLang="zh-TW" sz="2000" dirty="0">
                <a:solidFill>
                  <a:schemeClr val="bg1"/>
                </a:solidFill>
              </a:rPr>
              <a:t> dataset class.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bg1"/>
                </a:solidFill>
              </a:rPr>
              <a:t>However, language generation is really complicated. We suggest building your first code with native </a:t>
            </a:r>
            <a:r>
              <a:rPr kumimoji="1" lang="en-US" altLang="zh-TW" sz="2000" dirty="0" err="1">
                <a:solidFill>
                  <a:schemeClr val="bg1"/>
                </a:solidFill>
              </a:rPr>
              <a:t>PyTorch</a:t>
            </a:r>
            <a:r>
              <a:rPr kumimoji="1" lang="en-US" altLang="zh-TW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C12BE2-5A4B-17BA-DD5A-3B5159DE9146}"/>
              </a:ext>
            </a:extLst>
          </p:cNvPr>
          <p:cNvSpPr/>
          <p:nvPr/>
        </p:nvSpPr>
        <p:spPr>
          <a:xfrm>
            <a:off x="5190904" y="6123851"/>
            <a:ext cx="4192636" cy="54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LCSTSDataset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LCSTSDataset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7A8D83-CADB-54E0-589C-BC44B10D899D}"/>
              </a:ext>
            </a:extLst>
          </p:cNvPr>
          <p:cNvSpPr txBox="1"/>
          <p:nvPr/>
        </p:nvSpPr>
        <p:spPr>
          <a:xfrm>
            <a:off x="4598633" y="6206242"/>
            <a:ext cx="798991" cy="38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Run: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5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D8E380-E8CE-753D-2F22-738A69BA26BE}"/>
              </a:ext>
            </a:extLst>
          </p:cNvPr>
          <p:cNvSpPr txBox="1"/>
          <p:nvPr/>
        </p:nvSpPr>
        <p:spPr>
          <a:xfrm>
            <a:off x="1232534" y="1944013"/>
            <a:ext cx="972693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Input data for training (source + summary)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Labels (auto-regressive; thus, basically </a:t>
            </a:r>
            <a:r>
              <a:rPr kumimoji="1" lang="en-US" altLang="zh-TW" sz="2400" dirty="0" err="1"/>
              <a:t>input_ids</a:t>
            </a:r>
            <a:r>
              <a:rPr kumimoji="1" lang="en-US" altLang="zh-TW" sz="2400" dirty="0"/>
              <a:t> themselves)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Input data for predictions (source only)</a:t>
            </a:r>
          </a:p>
        </p:txBody>
      </p:sp>
    </p:spTree>
    <p:extLst>
      <p:ext uri="{BB962C8B-B14F-4D97-AF65-F5344CB8AC3E}">
        <p14:creationId xmlns:p14="http://schemas.microsoft.com/office/powerpoint/2010/main" val="2660211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7D8E2B-B7D6-F6EA-9F25-AEE8AFCFF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804C7A1-A8DF-1EDD-AB4B-6B72C1A7D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065" y="351905"/>
            <a:ext cx="8252012" cy="6154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6A52764-1ECF-264D-CF16-991E5AF3A8E5}"/>
              </a:ext>
            </a:extLst>
          </p:cNvPr>
          <p:cNvSpPr/>
          <p:nvPr/>
        </p:nvSpPr>
        <p:spPr>
          <a:xfrm>
            <a:off x="4643019" y="699247"/>
            <a:ext cx="6159451" cy="2161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6BA3159-741F-7A87-14DB-5F13AC024BE9}"/>
              </a:ext>
            </a:extLst>
          </p:cNvPr>
          <p:cNvSpPr/>
          <p:nvPr/>
        </p:nvSpPr>
        <p:spPr>
          <a:xfrm>
            <a:off x="4643019" y="3074539"/>
            <a:ext cx="6581449" cy="1364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25C78D-21EE-8CAF-06D6-09D954598D4E}"/>
              </a:ext>
            </a:extLst>
          </p:cNvPr>
          <p:cNvSpPr/>
          <p:nvPr/>
        </p:nvSpPr>
        <p:spPr>
          <a:xfrm>
            <a:off x="4643020" y="4655863"/>
            <a:ext cx="5720180" cy="15746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0C556074-A067-3C83-B779-7F2767AD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Overview</a:t>
            </a:r>
            <a:endParaRPr kumimoji="1" lang="zh-TW" altLang="en-US" sz="4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FF9211-8AE6-5438-6269-0F6F4F1342AE}"/>
              </a:ext>
            </a:extLst>
          </p:cNvPr>
          <p:cNvSpPr txBox="1"/>
          <p:nvPr/>
        </p:nvSpPr>
        <p:spPr>
          <a:xfrm>
            <a:off x="4257117" y="1525887"/>
            <a:ext cx="41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06F1D07-789C-59F4-D7FE-6236618B7CB3}"/>
              </a:ext>
            </a:extLst>
          </p:cNvPr>
          <p:cNvSpPr txBox="1"/>
          <p:nvPr/>
        </p:nvSpPr>
        <p:spPr>
          <a:xfrm>
            <a:off x="4257117" y="3563478"/>
            <a:ext cx="41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98DF5A-BA7E-B5B2-1CA9-B60F3D00B8DD}"/>
              </a:ext>
            </a:extLst>
          </p:cNvPr>
          <p:cNvSpPr txBox="1"/>
          <p:nvPr/>
        </p:nvSpPr>
        <p:spPr>
          <a:xfrm>
            <a:off x="4257117" y="5241802"/>
            <a:ext cx="419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3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1. Input Data for Training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3A86D3-30F9-9575-8BD3-A5A3531C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59" y="1858054"/>
            <a:ext cx="8182182" cy="318643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606D5B7E-ABD9-B900-EF79-555B7AF2714E}"/>
              </a:ext>
            </a:extLst>
          </p:cNvPr>
          <p:cNvSpPr/>
          <p:nvPr/>
        </p:nvSpPr>
        <p:spPr>
          <a:xfrm>
            <a:off x="2855023" y="541880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2E1412-A7F7-5B5F-E92F-D167B716ADD9}"/>
              </a:ext>
            </a:extLst>
          </p:cNvPr>
          <p:cNvSpPr/>
          <p:nvPr/>
        </p:nvSpPr>
        <p:spPr>
          <a:xfrm>
            <a:off x="3624804" y="5418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D6AF935-16AE-E44E-CC34-9C1D7630C993}"/>
              </a:ext>
            </a:extLst>
          </p:cNvPr>
          <p:cNvSpPr/>
          <p:nvPr/>
        </p:nvSpPr>
        <p:spPr>
          <a:xfrm>
            <a:off x="6028459" y="5418809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F203E-EB35-9E51-D144-2E9988EBD317}"/>
              </a:ext>
            </a:extLst>
          </p:cNvPr>
          <p:cNvSpPr/>
          <p:nvPr/>
        </p:nvSpPr>
        <p:spPr>
          <a:xfrm>
            <a:off x="5258678" y="5427686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6CE5266E-C054-BDA8-FC9F-D21214277671}"/>
              </a:ext>
            </a:extLst>
          </p:cNvPr>
          <p:cNvSpPr/>
          <p:nvPr/>
        </p:nvSpPr>
        <p:spPr>
          <a:xfrm>
            <a:off x="7662333" y="5436563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B59C54-67FF-6DF8-B01E-F8A5D816AFEE}"/>
              </a:ext>
            </a:extLst>
          </p:cNvPr>
          <p:cNvSpPr/>
          <p:nvPr/>
        </p:nvSpPr>
        <p:spPr>
          <a:xfrm>
            <a:off x="3136916" y="2405593"/>
            <a:ext cx="6763542" cy="24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BB6EF7-6EC1-341E-B2DA-260FAD28676E}"/>
              </a:ext>
            </a:extLst>
          </p:cNvPr>
          <p:cNvSpPr txBox="1"/>
          <p:nvPr/>
        </p:nvSpPr>
        <p:spPr>
          <a:xfrm>
            <a:off x="3624804" y="4949329"/>
            <a:ext cx="48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 can omit the [CLS] token before fine-tuning!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4C397CB4-27E1-A507-1A1D-CCF1E9C82B50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3183498" y="5133995"/>
            <a:ext cx="441307" cy="28481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6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C6EEF-5649-6658-8541-8B4847AB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to learn GPT-2?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00279-4701-6413-DBAB-3D93A3D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7F4388-77C6-C65D-22DB-444F18BB14D1}"/>
              </a:ext>
            </a:extLst>
          </p:cNvPr>
          <p:cNvSpPr txBox="1"/>
          <p:nvPr/>
        </p:nvSpPr>
        <p:spPr>
          <a:xfrm>
            <a:off x="653143" y="1854856"/>
            <a:ext cx="964692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is the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last</a:t>
            </a:r>
            <a:r>
              <a:rPr kumimoji="1" lang="en-US" altLang="zh-TW" sz="2400" dirty="0"/>
              <a:t> open-source model in the GPT series from </a:t>
            </a:r>
            <a:r>
              <a:rPr kumimoji="1" lang="en-US" altLang="zh-TW" sz="2400" dirty="0" err="1"/>
              <a:t>OpenAI</a:t>
            </a:r>
            <a:r>
              <a:rPr kumimoji="1" lang="en-US" altLang="zh-TW" sz="24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Language generation is hard, and GPT-2 is a good start point.</a:t>
            </a: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is not big. It is feasible for low-budget machines.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(12-layer; 124M), GPT-2-medium (24-layer; 345M), GPT-2-large (36-layer; 762M), GPT-2-xl (48-layer; 1.5B)</a:t>
            </a:r>
          </a:p>
        </p:txBody>
      </p:sp>
    </p:spTree>
    <p:extLst>
      <p:ext uri="{BB962C8B-B14F-4D97-AF65-F5344CB8AC3E}">
        <p14:creationId xmlns:p14="http://schemas.microsoft.com/office/powerpoint/2010/main" val="3292999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E30E4-737D-E563-ECEB-FBDA3A1D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uer</a:t>
            </a:r>
            <a:r>
              <a:rPr kumimoji="1" lang="en" altLang="zh-TW" dirty="0"/>
              <a:t>/gpt2-chinese-cluecorpussmall uses </a:t>
            </a:r>
            <a:r>
              <a:rPr kumimoji="1" lang="en" altLang="zh-TW" dirty="0" err="1"/>
              <a:t>BertTokenizer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0D834E-CCEB-F809-BBEC-975229054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98589" cy="612653"/>
          </a:xfrm>
        </p:spPr>
        <p:txBody>
          <a:bodyPr>
            <a:normAutofit lnSpcReduction="10000"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</a:t>
            </a:r>
            <a:r>
              <a:rPr kumimoji="1" lang="en" altLang="zh-TW" dirty="0" err="1"/>
              <a:t>uer</a:t>
            </a:r>
            <a:r>
              <a:rPr kumimoji="1" lang="en" altLang="zh-TW" dirty="0"/>
              <a:t>/gpt2-chinese-cluecorpussmall/blob/main/config.json#L26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0F551B-9080-81F8-1156-D198FF41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85487F-1799-B342-3FE8-453AACC9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94" y="2807513"/>
            <a:ext cx="5210235" cy="2255978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765AB2-7E83-80DA-98FB-CCBEE419189B}"/>
              </a:ext>
            </a:extLst>
          </p:cNvPr>
          <p:cNvSpPr txBox="1">
            <a:spLocks/>
          </p:cNvSpPr>
          <p:nvPr/>
        </p:nvSpPr>
        <p:spPr>
          <a:xfrm>
            <a:off x="6654759" y="1841891"/>
            <a:ext cx="5198589" cy="6126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</a:t>
            </a:r>
            <a:r>
              <a:rPr kumimoji="1" lang="en" altLang="zh-TW" dirty="0" err="1">
                <a:solidFill>
                  <a:srgbClr val="FF0000"/>
                </a:solidFill>
              </a:rPr>
              <a:t>ckiplab</a:t>
            </a:r>
            <a:r>
              <a:rPr kumimoji="1" lang="en" altLang="zh-TW" dirty="0"/>
              <a:t>/</a:t>
            </a:r>
            <a:r>
              <a:rPr kumimoji="1" lang="en" altLang="zh-TW" dirty="0">
                <a:solidFill>
                  <a:srgbClr val="FF0000"/>
                </a:solidFill>
              </a:rPr>
              <a:t>gpt2-base-chinese</a:t>
            </a:r>
            <a:r>
              <a:rPr kumimoji="1" lang="en" altLang="zh-TW" dirty="0"/>
              <a:t>/blob/main/config.json#L32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D2758A-FCDB-E59D-23D9-2D524DF2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68" y="2807513"/>
            <a:ext cx="5557479" cy="22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54DE1-8C45-16B2-A84D-B3D345F6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English GPT-2 for Text Summarization</a:t>
            </a:r>
            <a:r>
              <a:rPr kumimoji="1" lang="en-US" altLang="zh-TW" baseline="30000" dirty="0"/>
              <a:t>[2]</a:t>
            </a:r>
            <a:endParaRPr kumimoji="1" lang="zh-TW" altLang="en-US" baseline="30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B351F-D997-575D-9CD2-0DB801D8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48876"/>
          </a:xfrm>
        </p:spPr>
        <p:txBody>
          <a:bodyPr/>
          <a:lstStyle/>
          <a:p>
            <a:r>
              <a:rPr kumimoji="1" lang="en-US" altLang="zh-TW" dirty="0"/>
              <a:t>&gt; To induce summarization behavior, we can add the text TL;DR: after the article </a:t>
            </a:r>
            <a:r>
              <a:rPr kumimoji="1" lang="en-US" altLang="zh-TW" baseline="30000" dirty="0"/>
              <a:t>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51C0F-AA72-1005-F5A2-14CA484E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3D8776-334D-8DF7-26EB-DB6F8D9EE924}"/>
              </a:ext>
            </a:extLst>
          </p:cNvPr>
          <p:cNvSpPr txBox="1"/>
          <p:nvPr/>
        </p:nvSpPr>
        <p:spPr>
          <a:xfrm>
            <a:off x="2356658" y="576072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Radford, A., Wu, J., Child, R., Luan, D., </a:t>
            </a:r>
            <a:r>
              <a:rPr kumimoji="1" lang="en" altLang="zh-TW" sz="1400" dirty="0" err="1"/>
              <a:t>Amodei</a:t>
            </a:r>
            <a:r>
              <a:rPr kumimoji="1" lang="en" altLang="zh-TW" sz="1400" dirty="0"/>
              <a:t>, D., &amp; </a:t>
            </a:r>
            <a:r>
              <a:rPr kumimoji="1" lang="en" altLang="zh-TW" sz="1400" dirty="0" err="1"/>
              <a:t>Sutskever</a:t>
            </a:r>
            <a:r>
              <a:rPr kumimoji="1" lang="en" altLang="zh-TW" sz="1400" dirty="0"/>
              <a:t>, I. (2019). Language models are unsupervised multitask learners. </a:t>
            </a:r>
            <a:r>
              <a:rPr kumimoji="1" lang="en" altLang="zh-TW" sz="1400" dirty="0" err="1"/>
              <a:t>OpenAI</a:t>
            </a:r>
            <a:r>
              <a:rPr kumimoji="1" lang="en" altLang="zh-TW" sz="1400" dirty="0"/>
              <a:t> blog, 1(8), 9.</a:t>
            </a:r>
            <a:endParaRPr kumimoji="1" lang="zh-TW" altLang="en-US" sz="1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067C323-53E8-DED0-7530-48203CB29139}"/>
              </a:ext>
            </a:extLst>
          </p:cNvPr>
          <p:cNvSpPr/>
          <p:nvPr/>
        </p:nvSpPr>
        <p:spPr>
          <a:xfrm>
            <a:off x="2717863" y="3429000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9E05E0C9-A8D9-1FA7-C851-B49CC086C48D}"/>
              </a:ext>
            </a:extLst>
          </p:cNvPr>
          <p:cNvSpPr/>
          <p:nvPr/>
        </p:nvSpPr>
        <p:spPr>
          <a:xfrm>
            <a:off x="3487644" y="3429000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3AFE50C0-79C5-9B6F-68D8-E8DC43F33CF2}"/>
              </a:ext>
            </a:extLst>
          </p:cNvPr>
          <p:cNvSpPr/>
          <p:nvPr/>
        </p:nvSpPr>
        <p:spPr>
          <a:xfrm>
            <a:off x="5891299" y="3429000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BF67CDCA-9135-9D73-C1F3-B36BA16D8A73}"/>
              </a:ext>
            </a:extLst>
          </p:cNvPr>
          <p:cNvSpPr/>
          <p:nvPr/>
        </p:nvSpPr>
        <p:spPr>
          <a:xfrm>
            <a:off x="5121518" y="3437877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50A010B-208D-1C90-07EF-0F106BE24392}"/>
              </a:ext>
            </a:extLst>
          </p:cNvPr>
          <p:cNvSpPr/>
          <p:nvPr/>
        </p:nvSpPr>
        <p:spPr>
          <a:xfrm>
            <a:off x="7525173" y="3446754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288ACC-363D-0CA6-C5E8-4F3C1E086931}"/>
              </a:ext>
            </a:extLst>
          </p:cNvPr>
          <p:cNvSpPr txBox="1"/>
          <p:nvPr/>
        </p:nvSpPr>
        <p:spPr>
          <a:xfrm>
            <a:off x="2105933" y="2569302"/>
            <a:ext cx="71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Ideally, the model may learn [SEP] as a signal to perform summarization.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1AC7C48-4E07-E648-9E34-B3F852C75FDD}"/>
              </a:ext>
            </a:extLst>
          </p:cNvPr>
          <p:cNvCxnSpPr>
            <a:cxnSpLocks/>
          </p:cNvCxnSpPr>
          <p:nvPr/>
        </p:nvCxnSpPr>
        <p:spPr>
          <a:xfrm>
            <a:off x="5449992" y="2940365"/>
            <a:ext cx="0" cy="440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C78392-9639-C854-705F-74C403FBAF64}"/>
              </a:ext>
            </a:extLst>
          </p:cNvPr>
          <p:cNvSpPr txBox="1"/>
          <p:nvPr/>
        </p:nvSpPr>
        <p:spPr>
          <a:xfrm>
            <a:off x="4555763" y="4473570"/>
            <a:ext cx="71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Ideally, the model may learn &lt;|</a:t>
            </a:r>
            <a:r>
              <a:rPr kumimoji="1" lang="en-US" altLang="zh-TW" dirty="0" err="1">
                <a:solidFill>
                  <a:srgbClr val="FF0000"/>
                </a:solidFill>
              </a:rPr>
              <a:t>endoftext</a:t>
            </a:r>
            <a:r>
              <a:rPr kumimoji="1" lang="en-US" altLang="zh-TW" dirty="0">
                <a:solidFill>
                  <a:srgbClr val="FF0000"/>
                </a:solidFill>
              </a:rPr>
              <a:t>|&gt; as a signal to end generation.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EB9290F-CCDC-88BD-001D-CCC75D019C3B}"/>
              </a:ext>
            </a:extLst>
          </p:cNvPr>
          <p:cNvCxnSpPr>
            <a:cxnSpLocks/>
          </p:cNvCxnSpPr>
          <p:nvPr/>
        </p:nvCxnSpPr>
        <p:spPr>
          <a:xfrm flipV="1">
            <a:off x="8239394" y="3927480"/>
            <a:ext cx="0" cy="4902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F814A95C-1AC5-36E0-19C0-F2290FE481DB}"/>
              </a:ext>
            </a:extLst>
          </p:cNvPr>
          <p:cNvSpPr/>
          <p:nvPr/>
        </p:nvSpPr>
        <p:spPr>
          <a:xfrm>
            <a:off x="1103596" y="2536465"/>
            <a:ext cx="769779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TL;DR</a:t>
            </a:r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B82E9AFE-CC31-58A0-3E97-B457D258AC2B}"/>
              </a:ext>
            </a:extLst>
          </p:cNvPr>
          <p:cNvCxnSpPr>
            <a:cxnSpLocks/>
            <a:stCxn id="20" idx="2"/>
            <a:endCxn id="9" idx="2"/>
          </p:cNvCxnSpPr>
          <p:nvPr/>
        </p:nvCxnSpPr>
        <p:spPr>
          <a:xfrm rot="16200000" flipH="1">
            <a:off x="3018533" y="1441424"/>
            <a:ext cx="901412" cy="3961506"/>
          </a:xfrm>
          <a:prstGeom prst="bentConnector3">
            <a:avLst>
              <a:gd name="adj1" fmla="val 14438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AFB7E4D-68C3-15E6-4D32-52D3C7A4568C}"/>
              </a:ext>
            </a:extLst>
          </p:cNvPr>
          <p:cNvSpPr txBox="1"/>
          <p:nvPr/>
        </p:nvSpPr>
        <p:spPr>
          <a:xfrm>
            <a:off x="1646258" y="4288695"/>
            <a:ext cx="172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(You can try it.)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28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2" grpId="0"/>
      <p:bldP spid="17" grpId="0"/>
      <p:bldP spid="20" grpId="0" animBg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2. Labels (auto-regressive)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ABC97E-80A7-3934-304A-C706496DEB94}"/>
              </a:ext>
            </a:extLst>
          </p:cNvPr>
          <p:cNvSpPr txBox="1"/>
          <p:nvPr/>
        </p:nvSpPr>
        <p:spPr>
          <a:xfrm>
            <a:off x="1171852" y="1389504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18EE10-781E-B828-40D6-AFC60DDBCEA9}"/>
              </a:ext>
            </a:extLst>
          </p:cNvPr>
          <p:cNvSpPr txBox="1"/>
          <p:nvPr/>
        </p:nvSpPr>
        <p:spPr>
          <a:xfrm>
            <a:off x="1253122" y="4646920"/>
            <a:ext cx="3102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this is sentence a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270C95B-807D-AA16-4639-B2DCCCCB5278}"/>
              </a:ext>
            </a:extLst>
          </p:cNvPr>
          <p:cNvSpPr/>
          <p:nvPr/>
        </p:nvSpPr>
        <p:spPr>
          <a:xfrm>
            <a:off x="7125812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this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C53D097-9E7E-EBC5-B078-4A99385658E8}"/>
              </a:ext>
            </a:extLst>
          </p:cNvPr>
          <p:cNvSpPr/>
          <p:nvPr/>
        </p:nvSpPr>
        <p:spPr>
          <a:xfrm>
            <a:off x="7994344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86760CB-5215-BB22-2AE7-CE9EA0E4C661}"/>
              </a:ext>
            </a:extLst>
          </p:cNvPr>
          <p:cNvSpPr/>
          <p:nvPr/>
        </p:nvSpPr>
        <p:spPr>
          <a:xfrm>
            <a:off x="8834567" y="4703473"/>
            <a:ext cx="111562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sentence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31ED304-260A-0DC1-7D45-747C076CD65E}"/>
              </a:ext>
            </a:extLst>
          </p:cNvPr>
          <p:cNvSpPr/>
          <p:nvPr/>
        </p:nvSpPr>
        <p:spPr>
          <a:xfrm>
            <a:off x="10049130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C1484493-48E2-0B46-AE37-C37635AC0369}"/>
              </a:ext>
            </a:extLst>
          </p:cNvPr>
          <p:cNvSpPr/>
          <p:nvPr/>
        </p:nvSpPr>
        <p:spPr>
          <a:xfrm>
            <a:off x="5388746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this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596AD7EE-CCEA-C64E-30F7-9615FA18594A}"/>
              </a:ext>
            </a:extLst>
          </p:cNvPr>
          <p:cNvSpPr/>
          <p:nvPr/>
        </p:nvSpPr>
        <p:spPr>
          <a:xfrm>
            <a:off x="6257278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D5081A7E-9320-EDCE-9294-380A442488AA}"/>
              </a:ext>
            </a:extLst>
          </p:cNvPr>
          <p:cNvSpPr/>
          <p:nvPr/>
        </p:nvSpPr>
        <p:spPr>
          <a:xfrm>
            <a:off x="10049129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EF36E3E3-C14B-7EE8-72DA-0B99DE5BCC16}"/>
              </a:ext>
            </a:extLst>
          </p:cNvPr>
          <p:cNvSpPr/>
          <p:nvPr/>
        </p:nvSpPr>
        <p:spPr>
          <a:xfrm>
            <a:off x="7975471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8BB3B3FB-D018-E192-3BE8-9CB53D84E193}"/>
              </a:ext>
            </a:extLst>
          </p:cNvPr>
          <p:cNvSpPr/>
          <p:nvPr/>
        </p:nvSpPr>
        <p:spPr>
          <a:xfrm>
            <a:off x="7116374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221CAA5C-40A0-BD0D-3E31-E18AA6491EFC}"/>
              </a:ext>
            </a:extLst>
          </p:cNvPr>
          <p:cNvSpPr/>
          <p:nvPr/>
        </p:nvSpPr>
        <p:spPr>
          <a:xfrm>
            <a:off x="5388748" y="4703473"/>
            <a:ext cx="741284" cy="342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[PAD]</a:t>
            </a:r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0ECE87A-B931-62AB-6723-44CEF2CC1723}"/>
              </a:ext>
            </a:extLst>
          </p:cNvPr>
          <p:cNvSpPr/>
          <p:nvPr/>
        </p:nvSpPr>
        <p:spPr>
          <a:xfrm>
            <a:off x="6257279" y="4703473"/>
            <a:ext cx="741284" cy="342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[PAD]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9D3330-5ED9-0D7D-7C15-41313C4B6FA1}"/>
              </a:ext>
            </a:extLst>
          </p:cNvPr>
          <p:cNvSpPr txBox="1"/>
          <p:nvPr/>
        </p:nvSpPr>
        <p:spPr>
          <a:xfrm>
            <a:off x="4555817" y="5080342"/>
            <a:ext cx="72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labels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787D3D1-F7A3-AD78-5A3B-29ECE813598E}"/>
              </a:ext>
            </a:extLst>
          </p:cNvPr>
          <p:cNvSpPr txBox="1"/>
          <p:nvPr/>
        </p:nvSpPr>
        <p:spPr>
          <a:xfrm>
            <a:off x="4555807" y="5862103"/>
            <a:ext cx="7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labels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66F3FE-89DD-04A7-3ECC-EA25101E9136}"/>
              </a:ext>
            </a:extLst>
          </p:cNvPr>
          <p:cNvSpPr txBox="1"/>
          <p:nvPr/>
        </p:nvSpPr>
        <p:spPr>
          <a:xfrm>
            <a:off x="5439792" y="509812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-100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CC5C335-7AD5-FF16-74A9-7A17D998D8A0}"/>
              </a:ext>
            </a:extLst>
          </p:cNvPr>
          <p:cNvSpPr txBox="1"/>
          <p:nvPr/>
        </p:nvSpPr>
        <p:spPr>
          <a:xfrm>
            <a:off x="6308324" y="5081533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-100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8C81FD0A-07AA-F193-2810-BA146072C2D0}"/>
              </a:ext>
            </a:extLst>
          </p:cNvPr>
          <p:cNvSpPr/>
          <p:nvPr/>
        </p:nvSpPr>
        <p:spPr>
          <a:xfrm>
            <a:off x="8834568" y="5475015"/>
            <a:ext cx="111562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sentence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5AF5666-3673-F48F-CC43-803E0485B0CA}"/>
              </a:ext>
            </a:extLst>
          </p:cNvPr>
          <p:cNvSpPr txBox="1"/>
          <p:nvPr/>
        </p:nvSpPr>
        <p:spPr>
          <a:xfrm>
            <a:off x="5385196" y="587078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1212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7D2AD-3A81-09C3-152C-A9745422E3D2}"/>
              </a:ext>
            </a:extLst>
          </p:cNvPr>
          <p:cNvSpPr txBox="1"/>
          <p:nvPr/>
        </p:nvSpPr>
        <p:spPr>
          <a:xfrm>
            <a:off x="6257278" y="5864504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557687C-1C27-0A09-3D3B-19BE6124AC63}"/>
              </a:ext>
            </a:extLst>
          </p:cNvPr>
          <p:cNvSpPr txBox="1"/>
          <p:nvPr/>
        </p:nvSpPr>
        <p:spPr>
          <a:xfrm>
            <a:off x="7125813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48CC0D6-8F8A-921B-355A-F4BD734CAECA}"/>
              </a:ext>
            </a:extLst>
          </p:cNvPr>
          <p:cNvSpPr txBox="1"/>
          <p:nvPr/>
        </p:nvSpPr>
        <p:spPr>
          <a:xfrm>
            <a:off x="7994345" y="587078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6110B7F-2811-D4B9-DF47-7C0AE774F275}"/>
              </a:ext>
            </a:extLst>
          </p:cNvPr>
          <p:cNvSpPr txBox="1"/>
          <p:nvPr/>
        </p:nvSpPr>
        <p:spPr>
          <a:xfrm>
            <a:off x="7138839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1212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8B285FF-358D-83FB-7E9C-57EA4EED8F2B}"/>
              </a:ext>
            </a:extLst>
          </p:cNvPr>
          <p:cNvSpPr txBox="1"/>
          <p:nvPr/>
        </p:nvSpPr>
        <p:spPr>
          <a:xfrm>
            <a:off x="7994345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19AF5F7-596B-F4CC-F281-D386D4109BC1}"/>
              </a:ext>
            </a:extLst>
          </p:cNvPr>
          <p:cNvSpPr txBox="1"/>
          <p:nvPr/>
        </p:nvSpPr>
        <p:spPr>
          <a:xfrm>
            <a:off x="10049129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317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52C6E89-67B9-70FC-4C96-674A76C8A463}"/>
              </a:ext>
            </a:extLst>
          </p:cNvPr>
          <p:cNvSpPr txBox="1"/>
          <p:nvPr/>
        </p:nvSpPr>
        <p:spPr>
          <a:xfrm>
            <a:off x="9021737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6827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14986A8-12D3-C736-4717-32A40844EE83}"/>
              </a:ext>
            </a:extLst>
          </p:cNvPr>
          <p:cNvSpPr txBox="1"/>
          <p:nvPr/>
        </p:nvSpPr>
        <p:spPr>
          <a:xfrm>
            <a:off x="9021737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/>
              <a:t>6827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DA98C2C-01FB-59C1-B71C-1F972F5DEFD0}"/>
              </a:ext>
            </a:extLst>
          </p:cNvPr>
          <p:cNvSpPr txBox="1"/>
          <p:nvPr/>
        </p:nvSpPr>
        <p:spPr>
          <a:xfrm>
            <a:off x="10049129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347</a:t>
            </a:r>
            <a:endParaRPr kumimoji="1" lang="zh-TW" altLang="en-US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0E77C04C-BDC5-B753-8F55-70750C04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6" y="2065573"/>
            <a:ext cx="8420468" cy="21033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E778B7-EF4D-45EE-2397-86111597D4CF}"/>
              </a:ext>
            </a:extLst>
          </p:cNvPr>
          <p:cNvSpPr/>
          <p:nvPr/>
        </p:nvSpPr>
        <p:spPr>
          <a:xfrm>
            <a:off x="3246149" y="2871089"/>
            <a:ext cx="3062175" cy="220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61E861-EEE3-232A-4A45-6E73E1B444BC}"/>
              </a:ext>
            </a:extLst>
          </p:cNvPr>
          <p:cNvSpPr txBox="1"/>
          <p:nvPr/>
        </p:nvSpPr>
        <p:spPr>
          <a:xfrm>
            <a:off x="1253122" y="544037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400" dirty="0"/>
              <a:t>this is is is sentence b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14019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B8031-8433-8972-9676-D5621B95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GPT2LMHeadModel shifts logits and labels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5310C4-0C91-D691-EF38-278A1401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423EC9-2C66-72B2-6FF8-C661CFF4BED9}"/>
              </a:ext>
            </a:extLst>
          </p:cNvPr>
          <p:cNvSpPr txBox="1"/>
          <p:nvPr/>
        </p:nvSpPr>
        <p:spPr>
          <a:xfrm>
            <a:off x="1295920" y="1866046"/>
            <a:ext cx="602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/transformers/blob/main/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/transformers/models/gpt2/modeling_gpt2.py#L1300-L1301</a:t>
            </a:r>
            <a:endParaRPr kumimoji="1" lang="zh-TW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5DED3C-11B5-2F13-153E-8F2158F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20" y="2832213"/>
            <a:ext cx="9600159" cy="2285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A86C593-4868-F5FF-DCDA-0DAF6D7BC2A3}"/>
              </a:ext>
            </a:extLst>
          </p:cNvPr>
          <p:cNvSpPr txBox="1"/>
          <p:nvPr/>
        </p:nvSpPr>
        <p:spPr>
          <a:xfrm>
            <a:off x="5493657" y="2318264"/>
            <a:ext cx="57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Shape of </a:t>
            </a:r>
            <a:r>
              <a:rPr kumimoji="1" lang="en-US" altLang="zh-TW" dirty="0" err="1"/>
              <a:t>lm_logits</a:t>
            </a:r>
            <a:r>
              <a:rPr kumimoji="1" lang="en-US" altLang="zh-TW" dirty="0"/>
              <a:t>: [</a:t>
            </a:r>
            <a:r>
              <a:rPr kumimoji="1" lang="en-US" altLang="zh-TW" dirty="0" err="1"/>
              <a:t>batcg_size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seq_length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hidden_size</a:t>
            </a:r>
            <a:r>
              <a:rPr kumimoji="1" lang="en-US" altLang="zh-TW" dirty="0"/>
              <a:t>]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0B97BD-63CB-7BA9-2466-CA20E0F43DDA}"/>
              </a:ext>
            </a:extLst>
          </p:cNvPr>
          <p:cNvSpPr txBox="1"/>
          <p:nvPr/>
        </p:nvSpPr>
        <p:spPr>
          <a:xfrm>
            <a:off x="7844972" y="3782917"/>
            <a:ext cx="235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:-1 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代表取到倒數第二個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1A63E3-9DA0-C8D7-A5C8-A9D837450D11}"/>
              </a:ext>
            </a:extLst>
          </p:cNvPr>
          <p:cNvSpPr txBox="1"/>
          <p:nvPr/>
        </p:nvSpPr>
        <p:spPr>
          <a:xfrm>
            <a:off x="7844972" y="4048204"/>
            <a:ext cx="235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1: 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代表答案後移一格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F929A8-4D40-63C9-654B-FD615C342AAE}"/>
              </a:ext>
            </a:extLst>
          </p:cNvPr>
          <p:cNvSpPr txBox="1"/>
          <p:nvPr/>
        </p:nvSpPr>
        <p:spPr>
          <a:xfrm>
            <a:off x="3062513" y="6016172"/>
            <a:ext cx="64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.contiguous(): https://</a:t>
            </a:r>
            <a:r>
              <a:rPr kumimoji="1" lang="en-US" altLang="zh-TW" dirty="0" err="1"/>
              <a:t>youtu.be</a:t>
            </a:r>
            <a:r>
              <a:rPr kumimoji="1" lang="en-US" altLang="zh-TW" dirty="0"/>
              <a:t>/FGJSGAt_9Ks?si=GMxxS2Oi742e2BhI&amp;t=1261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8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3. Input Data for Predictions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2A19B5-A67F-1046-1E74-4525EA061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75" y="1996299"/>
            <a:ext cx="8264781" cy="25364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121F3FF-6842-5CEC-D825-743731D151CC}"/>
              </a:ext>
            </a:extLst>
          </p:cNvPr>
          <p:cNvSpPr/>
          <p:nvPr/>
        </p:nvSpPr>
        <p:spPr>
          <a:xfrm>
            <a:off x="2819693" y="5529658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917A1A5-6458-1532-5782-770430913A1A}"/>
              </a:ext>
            </a:extLst>
          </p:cNvPr>
          <p:cNvSpPr/>
          <p:nvPr/>
        </p:nvSpPr>
        <p:spPr>
          <a:xfrm>
            <a:off x="3589474" y="5529658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EABA44-CFD0-9CCC-6691-51F1F10A616A}"/>
              </a:ext>
            </a:extLst>
          </p:cNvPr>
          <p:cNvSpPr/>
          <p:nvPr/>
        </p:nvSpPr>
        <p:spPr>
          <a:xfrm>
            <a:off x="5993129" y="5529658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294021-A7F8-ACCE-16A8-794FDD6E9E63}"/>
              </a:ext>
            </a:extLst>
          </p:cNvPr>
          <p:cNvSpPr/>
          <p:nvPr/>
        </p:nvSpPr>
        <p:spPr>
          <a:xfrm>
            <a:off x="5223348" y="5538535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CC92FBF-6DF5-DCD1-C055-D6C6F15EAC60}"/>
              </a:ext>
            </a:extLst>
          </p:cNvPr>
          <p:cNvSpPr/>
          <p:nvPr/>
        </p:nvSpPr>
        <p:spPr>
          <a:xfrm>
            <a:off x="7627003" y="554741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C9D9D99-FE9E-3C79-7C6F-57AB4E128514}"/>
              </a:ext>
            </a:extLst>
          </p:cNvPr>
          <p:cNvCxnSpPr/>
          <p:nvPr/>
        </p:nvCxnSpPr>
        <p:spPr>
          <a:xfrm>
            <a:off x="6091150" y="5314445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00EE46-25F5-9433-C640-E4D35648FB22}"/>
              </a:ext>
            </a:extLst>
          </p:cNvPr>
          <p:cNvCxnSpPr>
            <a:cxnSpLocks/>
          </p:cNvCxnSpPr>
          <p:nvPr/>
        </p:nvCxnSpPr>
        <p:spPr>
          <a:xfrm flipH="1">
            <a:off x="6099678" y="5274904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1F537E-6CF5-08E9-E00B-62C1FAD0656A}"/>
              </a:ext>
            </a:extLst>
          </p:cNvPr>
          <p:cNvSpPr txBox="1"/>
          <p:nvPr/>
        </p:nvSpPr>
        <p:spPr>
          <a:xfrm>
            <a:off x="7286902" y="962883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C5B00F-C592-253A-0706-218787E62264}"/>
              </a:ext>
            </a:extLst>
          </p:cNvPr>
          <p:cNvSpPr txBox="1"/>
          <p:nvPr/>
        </p:nvSpPr>
        <p:spPr>
          <a:xfrm>
            <a:off x="1097280" y="1489024"/>
            <a:ext cx="46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will use `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infer_text</a:t>
            </a:r>
            <a:r>
              <a:rPr kumimoji="1" lang="en-US" altLang="zh-TW" dirty="0"/>
              <a:t>` during </a:t>
            </a:r>
            <a:r>
              <a:rPr kumimoji="1" lang="en-US" altLang="zh-TW" dirty="0">
                <a:solidFill>
                  <a:srgbClr val="FF0000"/>
                </a:solidFill>
              </a:rPr>
              <a:t>evaluations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F534D0-7E26-32E1-9558-52DA11A5A2E4}"/>
              </a:ext>
            </a:extLst>
          </p:cNvPr>
          <p:cNvSpPr txBox="1"/>
          <p:nvPr/>
        </p:nvSpPr>
        <p:spPr>
          <a:xfrm>
            <a:off x="3399691" y="4628573"/>
            <a:ext cx="5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If you omit the [CLS] token during fine-tuning, then you don’t need to add [CLS] before evaluations!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46BD7668-D2F4-C73A-AE0D-557BCDED6682}"/>
              </a:ext>
            </a:extLst>
          </p:cNvPr>
          <p:cNvCxnSpPr>
            <a:cxnSpLocks/>
            <a:stCxn id="13" idx="1"/>
            <a:endCxn id="6" idx="0"/>
          </p:cNvCxnSpPr>
          <p:nvPr/>
        </p:nvCxnSpPr>
        <p:spPr>
          <a:xfrm rot="10800000" flipV="1">
            <a:off x="3148167" y="4951738"/>
            <a:ext cx="251524" cy="57791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1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1. Input Data for Training [Recap]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3A86D3-30F9-9575-8BD3-A5A3531C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59" y="1858054"/>
            <a:ext cx="8182182" cy="318643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606D5B7E-ABD9-B900-EF79-555B7AF2714E}"/>
              </a:ext>
            </a:extLst>
          </p:cNvPr>
          <p:cNvSpPr/>
          <p:nvPr/>
        </p:nvSpPr>
        <p:spPr>
          <a:xfrm>
            <a:off x="2855023" y="541880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2E1412-A7F7-5B5F-E92F-D167B716ADD9}"/>
              </a:ext>
            </a:extLst>
          </p:cNvPr>
          <p:cNvSpPr/>
          <p:nvPr/>
        </p:nvSpPr>
        <p:spPr>
          <a:xfrm>
            <a:off x="3624804" y="5418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D6AF935-16AE-E44E-CC34-9C1D7630C993}"/>
              </a:ext>
            </a:extLst>
          </p:cNvPr>
          <p:cNvSpPr/>
          <p:nvPr/>
        </p:nvSpPr>
        <p:spPr>
          <a:xfrm>
            <a:off x="6028459" y="5418809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F203E-EB35-9E51-D144-2E9988EBD317}"/>
              </a:ext>
            </a:extLst>
          </p:cNvPr>
          <p:cNvSpPr/>
          <p:nvPr/>
        </p:nvSpPr>
        <p:spPr>
          <a:xfrm>
            <a:off x="5258678" y="5427686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6CE5266E-C054-BDA8-FC9F-D21214277671}"/>
              </a:ext>
            </a:extLst>
          </p:cNvPr>
          <p:cNvSpPr/>
          <p:nvPr/>
        </p:nvSpPr>
        <p:spPr>
          <a:xfrm>
            <a:off x="7662333" y="5436563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B59C54-67FF-6DF8-B01E-F8A5D816AFEE}"/>
              </a:ext>
            </a:extLst>
          </p:cNvPr>
          <p:cNvSpPr/>
          <p:nvPr/>
        </p:nvSpPr>
        <p:spPr>
          <a:xfrm>
            <a:off x="3136916" y="2405593"/>
            <a:ext cx="6763542" cy="24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BB6EF7-6EC1-341E-B2DA-260FAD28676E}"/>
              </a:ext>
            </a:extLst>
          </p:cNvPr>
          <p:cNvSpPr txBox="1"/>
          <p:nvPr/>
        </p:nvSpPr>
        <p:spPr>
          <a:xfrm>
            <a:off x="3624804" y="4949329"/>
            <a:ext cx="48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 can omit the [CLS] token before fine-tuning!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4C397CB4-27E1-A507-1A1D-CCF1E9C82B50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3183498" y="5133995"/>
            <a:ext cx="441307" cy="28481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95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49CC7D7-9BE2-4965-8C45-E1D3A6F4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56" y="1817849"/>
            <a:ext cx="5507188" cy="335994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4ADFA9-B389-2374-9B06-32CF8246D163}"/>
              </a:ext>
            </a:extLst>
          </p:cNvPr>
          <p:cNvSpPr/>
          <p:nvPr/>
        </p:nvSpPr>
        <p:spPr>
          <a:xfrm>
            <a:off x="3371879" y="2665348"/>
            <a:ext cx="141729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E1178C-DA55-2D5E-E785-67BCD5550E89}"/>
              </a:ext>
            </a:extLst>
          </p:cNvPr>
          <p:cNvSpPr/>
          <p:nvPr/>
        </p:nvSpPr>
        <p:spPr>
          <a:xfrm>
            <a:off x="3371879" y="4337938"/>
            <a:ext cx="150873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F4864B-367B-E8F7-62A4-6B966DD43915}"/>
              </a:ext>
            </a:extLst>
          </p:cNvPr>
          <p:cNvSpPr txBox="1"/>
          <p:nvPr/>
        </p:nvSpPr>
        <p:spPr>
          <a:xfrm>
            <a:off x="5287283" y="2599617"/>
            <a:ext cx="478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Prevent a model from overfitting on data order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DD5CF35-B298-3051-FA14-986702E1038D}"/>
              </a:ext>
            </a:extLst>
          </p:cNvPr>
          <p:cNvCxnSpPr>
            <a:cxnSpLocks/>
          </p:cNvCxnSpPr>
          <p:nvPr/>
        </p:nvCxnSpPr>
        <p:spPr>
          <a:xfrm flipH="1">
            <a:off x="4842759" y="2784283"/>
            <a:ext cx="49480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E3CCDB0-C783-D99F-5F00-69916317537B}"/>
              </a:ext>
            </a:extLst>
          </p:cNvPr>
          <p:cNvSpPr txBox="1"/>
          <p:nvPr/>
        </p:nvSpPr>
        <p:spPr>
          <a:xfrm>
            <a:off x="1907813" y="5534758"/>
            <a:ext cx="84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don’t need to use the test set because there is no public test labels (summaries).</a:t>
            </a:r>
          </a:p>
          <a:p>
            <a:r>
              <a:rPr kumimoji="1" lang="en" altLang="zh-TW" sz="1400" dirty="0"/>
              <a:t>See https://</a:t>
            </a:r>
            <a:r>
              <a:rPr kumimoji="1" lang="en" altLang="zh-TW" sz="1400" dirty="0" err="1"/>
              <a:t>huggingface.co</a:t>
            </a:r>
            <a:r>
              <a:rPr kumimoji="1" lang="en" altLang="zh-TW" sz="1400" dirty="0"/>
              <a:t>/datasets/</a:t>
            </a:r>
            <a:r>
              <a:rPr kumimoji="1" lang="en" altLang="zh-TW" sz="1400" dirty="0" err="1"/>
              <a:t>hugcyp</a:t>
            </a:r>
            <a:r>
              <a:rPr kumimoji="1" lang="en" altLang="zh-TW" sz="1400" dirty="0"/>
              <a:t>/LCSTS/viewer/default/test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685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66D2B2-FEE0-0505-0EA1-44A85D68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Optimizer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BBEDFE-F726-A71F-946A-572537B5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B6885A-EB0B-747B-F0E7-492C8ED99A6B}"/>
              </a:ext>
            </a:extLst>
          </p:cNvPr>
          <p:cNvSpPr/>
          <p:nvPr/>
        </p:nvSpPr>
        <p:spPr>
          <a:xfrm>
            <a:off x="1213584" y="2072186"/>
            <a:ext cx="9764832" cy="561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optimizer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torch.optim.AdamW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model.parameters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=LR)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190D13-9E67-C943-812A-568B5FED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04" y="3080077"/>
            <a:ext cx="9852592" cy="21474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896F71-D7FF-F766-6F5F-E3F4171AE02F}"/>
              </a:ext>
            </a:extLst>
          </p:cNvPr>
          <p:cNvSpPr/>
          <p:nvPr/>
        </p:nvSpPr>
        <p:spPr>
          <a:xfrm>
            <a:off x="3543329" y="4185107"/>
            <a:ext cx="283461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294F1-FE78-9DEE-5AF8-00EA2F49CF8E}"/>
              </a:ext>
            </a:extLst>
          </p:cNvPr>
          <p:cNvSpPr/>
          <p:nvPr/>
        </p:nvSpPr>
        <p:spPr>
          <a:xfrm>
            <a:off x="8690639" y="3588539"/>
            <a:ext cx="727681" cy="27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D9CAED-6E89-18BB-3101-80ED5E05EF9B}"/>
              </a:ext>
            </a:extLst>
          </p:cNvPr>
          <p:cNvSpPr txBox="1"/>
          <p:nvPr/>
        </p:nvSpPr>
        <p:spPr>
          <a:xfrm>
            <a:off x="3543329" y="5790898"/>
            <a:ext cx="5420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pytorch.org</a:t>
            </a:r>
            <a:r>
              <a:rPr kumimoji="1" lang="en" altLang="zh-TW" sz="1400" dirty="0"/>
              <a:t>/docs/stable/generated/</a:t>
            </a:r>
            <a:r>
              <a:rPr kumimoji="1" lang="en" altLang="zh-TW" sz="1400" dirty="0" err="1"/>
              <a:t>torch.optim.AdamW.html</a:t>
            </a:r>
            <a:endParaRPr kumimoji="1" lang="en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huggingface.co</a:t>
            </a:r>
            <a:r>
              <a:rPr kumimoji="1" lang="en" altLang="zh-TW" sz="1400" dirty="0"/>
              <a:t>/docs/transformers/</a:t>
            </a:r>
            <a:r>
              <a:rPr kumimoji="1" lang="en" altLang="zh-TW" sz="1400" dirty="0" err="1"/>
              <a:t>main_classes</a:t>
            </a:r>
            <a:r>
              <a:rPr kumimoji="1" lang="en" altLang="zh-TW" sz="1400" dirty="0"/>
              <a:t>/trainer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077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36515-3767-0A4E-93DE-2F230714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0F5C3-0F04-E5FC-8A45-FCE9CD76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1.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開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train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一下模型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D89E6-8396-E3DC-2220-EAB1209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0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Evaluation Metric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3C632D-4746-BD93-2217-6E08B241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37" y="2177405"/>
            <a:ext cx="7084726" cy="3876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3F043-0A2C-E2DC-6733-CFE47620FC85}"/>
              </a:ext>
            </a:extLst>
          </p:cNvPr>
          <p:cNvSpPr/>
          <p:nvPr/>
        </p:nvSpPr>
        <p:spPr>
          <a:xfrm>
            <a:off x="1213584" y="1653209"/>
            <a:ext cx="3440861" cy="400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rouge_metric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Rouge()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90502E-BB38-15CC-2991-E9D427D38950}"/>
              </a:ext>
            </a:extLst>
          </p:cNvPr>
          <p:cNvSpPr txBox="1"/>
          <p:nvPr/>
        </p:nvSpPr>
        <p:spPr>
          <a:xfrm>
            <a:off x="4654445" y="6054150"/>
            <a:ext cx="3350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https://github.com/pltrdy/rouge</a:t>
            </a:r>
          </a:p>
        </p:txBody>
      </p:sp>
    </p:spTree>
    <p:extLst>
      <p:ext uri="{BB962C8B-B14F-4D97-AF65-F5344CB8AC3E}">
        <p14:creationId xmlns:p14="http://schemas.microsoft.com/office/powerpoint/2010/main" val="205369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r>
              <a:rPr kumimoji="1" lang="en-US" altLang="zh-TW" baseline="30000" dirty="0"/>
              <a:t>[3]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149C4-2582-7F71-EB09-0A93D997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Generating step-by-step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635EF-DB27-9256-7613-BFB0C773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9AC714C-F827-037A-3FCD-BB0BE5777A22}"/>
              </a:ext>
            </a:extLst>
          </p:cNvPr>
          <p:cNvSpPr/>
          <p:nvPr/>
        </p:nvSpPr>
        <p:spPr>
          <a:xfrm>
            <a:off x="1337310" y="2868284"/>
            <a:ext cx="2658745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BDEC50-6D99-BA98-4FFB-74A67A35C54F}"/>
              </a:ext>
            </a:extLst>
          </p:cNvPr>
          <p:cNvSpPr/>
          <p:nvPr/>
        </p:nvSpPr>
        <p:spPr>
          <a:xfrm>
            <a:off x="5122698" y="2777704"/>
            <a:ext cx="5685556" cy="10334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Language Model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39BCDA5-F3F5-8AD5-F6CF-2B6122F6D3F2}"/>
              </a:ext>
            </a:extLst>
          </p:cNvPr>
          <p:cNvSpPr/>
          <p:nvPr/>
        </p:nvSpPr>
        <p:spPr>
          <a:xfrm>
            <a:off x="59484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03D8209-0ED9-88F1-872A-F212562D024F}"/>
              </a:ext>
            </a:extLst>
          </p:cNvPr>
          <p:cNvSpPr/>
          <p:nvPr/>
        </p:nvSpPr>
        <p:spPr>
          <a:xfrm>
            <a:off x="95964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FF281D9-34D6-8ECC-0855-A65C3468FBB9}"/>
              </a:ext>
            </a:extLst>
          </p:cNvPr>
          <p:cNvSpPr/>
          <p:nvPr/>
        </p:nvSpPr>
        <p:spPr>
          <a:xfrm>
            <a:off x="10326028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B4C9DA9-B391-EA4A-29F7-EB50754C4710}"/>
              </a:ext>
            </a:extLst>
          </p:cNvPr>
          <p:cNvSpPr/>
          <p:nvPr/>
        </p:nvSpPr>
        <p:spPr>
          <a:xfrm>
            <a:off x="66780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6832E97-9141-8544-5E4B-0DF4D9D60CEA}"/>
              </a:ext>
            </a:extLst>
          </p:cNvPr>
          <p:cNvSpPr/>
          <p:nvPr/>
        </p:nvSpPr>
        <p:spPr>
          <a:xfrm>
            <a:off x="74076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DD8E0ED-2D97-A4B5-2CC5-C589B38D704C}"/>
              </a:ext>
            </a:extLst>
          </p:cNvPr>
          <p:cNvSpPr/>
          <p:nvPr/>
        </p:nvSpPr>
        <p:spPr>
          <a:xfrm>
            <a:off x="81372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4435AA9-1ADB-9D13-41F6-BC76462D79C6}"/>
              </a:ext>
            </a:extLst>
          </p:cNvPr>
          <p:cNvSpPr/>
          <p:nvPr/>
        </p:nvSpPr>
        <p:spPr>
          <a:xfrm>
            <a:off x="88668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FDFD6AE-A8BD-8997-A7A8-48910425C2A2}"/>
              </a:ext>
            </a:extLst>
          </p:cNvPr>
          <p:cNvSpPr/>
          <p:nvPr/>
        </p:nvSpPr>
        <p:spPr>
          <a:xfrm>
            <a:off x="10326028" y="197765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3B6B4062-FE10-5049-EC17-81AEA3EBA6A6}"/>
              </a:ext>
            </a:extLst>
          </p:cNvPr>
          <p:cNvCxnSpPr>
            <a:cxnSpLocks/>
          </p:cNvCxnSpPr>
          <p:nvPr/>
        </p:nvCxnSpPr>
        <p:spPr>
          <a:xfrm flipV="1">
            <a:off x="10550418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46A270F-12BF-095A-3449-5DDE2E33C689}"/>
              </a:ext>
            </a:extLst>
          </p:cNvPr>
          <p:cNvCxnSpPr>
            <a:cxnSpLocks/>
          </p:cNvCxnSpPr>
          <p:nvPr/>
        </p:nvCxnSpPr>
        <p:spPr>
          <a:xfrm flipV="1">
            <a:off x="98208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6AF2137-25BE-E39B-0F95-1FDEE554F5BF}"/>
              </a:ext>
            </a:extLst>
          </p:cNvPr>
          <p:cNvCxnSpPr>
            <a:cxnSpLocks/>
          </p:cNvCxnSpPr>
          <p:nvPr/>
        </p:nvCxnSpPr>
        <p:spPr>
          <a:xfrm flipV="1">
            <a:off x="90912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725784D-9F45-34EB-AF5A-5D91DC76A86D}"/>
              </a:ext>
            </a:extLst>
          </p:cNvPr>
          <p:cNvCxnSpPr>
            <a:cxnSpLocks/>
          </p:cNvCxnSpPr>
          <p:nvPr/>
        </p:nvCxnSpPr>
        <p:spPr>
          <a:xfrm flipV="1">
            <a:off x="83616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6A76CC7C-58BC-FC57-CCA0-B61AB3868D4F}"/>
              </a:ext>
            </a:extLst>
          </p:cNvPr>
          <p:cNvCxnSpPr>
            <a:cxnSpLocks/>
          </p:cNvCxnSpPr>
          <p:nvPr/>
        </p:nvCxnSpPr>
        <p:spPr>
          <a:xfrm flipV="1">
            <a:off x="76320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E857CF3-133F-AB32-087D-4D21DA5A5AE5}"/>
              </a:ext>
            </a:extLst>
          </p:cNvPr>
          <p:cNvCxnSpPr>
            <a:cxnSpLocks/>
          </p:cNvCxnSpPr>
          <p:nvPr/>
        </p:nvCxnSpPr>
        <p:spPr>
          <a:xfrm flipV="1">
            <a:off x="69024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40E09CF-C1DC-FED2-F740-6F55EAB3CB4A}"/>
              </a:ext>
            </a:extLst>
          </p:cNvPr>
          <p:cNvCxnSpPr>
            <a:cxnSpLocks/>
          </p:cNvCxnSpPr>
          <p:nvPr/>
        </p:nvCxnSpPr>
        <p:spPr>
          <a:xfrm flipV="1">
            <a:off x="61728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B0EFD98C-CD74-0A6C-135E-884784F295E6}"/>
              </a:ext>
            </a:extLst>
          </p:cNvPr>
          <p:cNvSpPr/>
          <p:nvPr/>
        </p:nvSpPr>
        <p:spPr>
          <a:xfrm>
            <a:off x="5218824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40C4518-1010-AC7E-4714-833381BC1EE9}"/>
              </a:ext>
            </a:extLst>
          </p:cNvPr>
          <p:cNvCxnSpPr>
            <a:cxnSpLocks/>
          </p:cNvCxnSpPr>
          <p:nvPr/>
        </p:nvCxnSpPr>
        <p:spPr>
          <a:xfrm flipV="1">
            <a:off x="5443214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9F19C0A-F109-7E8B-964A-88A50F870A13}"/>
              </a:ext>
            </a:extLst>
          </p:cNvPr>
          <p:cNvSpPr/>
          <p:nvPr/>
        </p:nvSpPr>
        <p:spPr>
          <a:xfrm>
            <a:off x="52188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BECB3D3F-2847-855E-6EA6-D1C447E89441}"/>
              </a:ext>
            </a:extLst>
          </p:cNvPr>
          <p:cNvSpPr/>
          <p:nvPr/>
        </p:nvSpPr>
        <p:spPr>
          <a:xfrm>
            <a:off x="88668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6F7D2E08-170A-AE7A-F18E-9ECFEA78B6CF}"/>
              </a:ext>
            </a:extLst>
          </p:cNvPr>
          <p:cNvSpPr/>
          <p:nvPr/>
        </p:nvSpPr>
        <p:spPr>
          <a:xfrm>
            <a:off x="9596428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D12AB94-4AF0-63CD-8F96-E997CEBF8D40}"/>
              </a:ext>
            </a:extLst>
          </p:cNvPr>
          <p:cNvSpPr/>
          <p:nvPr/>
        </p:nvSpPr>
        <p:spPr>
          <a:xfrm>
            <a:off x="59484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BAB62FDD-086C-698F-E3B9-B03A203772C7}"/>
              </a:ext>
            </a:extLst>
          </p:cNvPr>
          <p:cNvSpPr/>
          <p:nvPr/>
        </p:nvSpPr>
        <p:spPr>
          <a:xfrm>
            <a:off x="66780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15A3D433-700B-6634-9DF0-2C8A97DEF7EF}"/>
              </a:ext>
            </a:extLst>
          </p:cNvPr>
          <p:cNvSpPr/>
          <p:nvPr/>
        </p:nvSpPr>
        <p:spPr>
          <a:xfrm>
            <a:off x="74076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3839EFD-2F25-19FA-3441-E12030E19898}"/>
              </a:ext>
            </a:extLst>
          </p:cNvPr>
          <p:cNvSpPr/>
          <p:nvPr/>
        </p:nvSpPr>
        <p:spPr>
          <a:xfrm>
            <a:off x="81372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8945809-F440-6956-F2CD-62DCC267EA27}"/>
              </a:ext>
            </a:extLst>
          </p:cNvPr>
          <p:cNvCxnSpPr>
            <a:cxnSpLocks/>
          </p:cNvCxnSpPr>
          <p:nvPr/>
        </p:nvCxnSpPr>
        <p:spPr>
          <a:xfrm flipV="1">
            <a:off x="10539574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CB1B7A90-3807-9F9B-018D-CDFC4146143C}"/>
              </a:ext>
            </a:extLst>
          </p:cNvPr>
          <p:cNvCxnSpPr>
            <a:cxnSpLocks/>
          </p:cNvCxnSpPr>
          <p:nvPr/>
        </p:nvCxnSpPr>
        <p:spPr>
          <a:xfrm flipV="1">
            <a:off x="98099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8B292CE-341F-559F-CBAF-1053E70A864E}"/>
              </a:ext>
            </a:extLst>
          </p:cNvPr>
          <p:cNvCxnSpPr>
            <a:cxnSpLocks/>
          </p:cNvCxnSpPr>
          <p:nvPr/>
        </p:nvCxnSpPr>
        <p:spPr>
          <a:xfrm flipV="1">
            <a:off x="90803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A310C3BE-36BC-D39C-F1B6-B9B5CD9672ED}"/>
              </a:ext>
            </a:extLst>
          </p:cNvPr>
          <p:cNvCxnSpPr>
            <a:cxnSpLocks/>
          </p:cNvCxnSpPr>
          <p:nvPr/>
        </p:nvCxnSpPr>
        <p:spPr>
          <a:xfrm flipV="1">
            <a:off x="83507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DBA30397-217B-BBD3-F22F-EA99AC3410BA}"/>
              </a:ext>
            </a:extLst>
          </p:cNvPr>
          <p:cNvCxnSpPr>
            <a:cxnSpLocks/>
          </p:cNvCxnSpPr>
          <p:nvPr/>
        </p:nvCxnSpPr>
        <p:spPr>
          <a:xfrm flipV="1">
            <a:off x="76211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7EA91884-40AA-1373-7AA0-5B6B12F8D69A}"/>
              </a:ext>
            </a:extLst>
          </p:cNvPr>
          <p:cNvCxnSpPr>
            <a:cxnSpLocks/>
          </p:cNvCxnSpPr>
          <p:nvPr/>
        </p:nvCxnSpPr>
        <p:spPr>
          <a:xfrm flipV="1">
            <a:off x="68915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2DA547E-C2A5-56E3-FC44-D4409FF65ABD}"/>
              </a:ext>
            </a:extLst>
          </p:cNvPr>
          <p:cNvCxnSpPr>
            <a:cxnSpLocks/>
          </p:cNvCxnSpPr>
          <p:nvPr/>
        </p:nvCxnSpPr>
        <p:spPr>
          <a:xfrm flipV="1">
            <a:off x="61619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7D46FB12-8FA6-7FE3-2623-FBD3B2092EC5}"/>
              </a:ext>
            </a:extLst>
          </p:cNvPr>
          <p:cNvCxnSpPr>
            <a:cxnSpLocks/>
          </p:cNvCxnSpPr>
          <p:nvPr/>
        </p:nvCxnSpPr>
        <p:spPr>
          <a:xfrm flipV="1">
            <a:off x="5432370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8963E8E-691A-DE12-1BE2-27DE2563A949}"/>
              </a:ext>
            </a:extLst>
          </p:cNvPr>
          <p:cNvSpPr txBox="1"/>
          <p:nvPr/>
        </p:nvSpPr>
        <p:spPr>
          <a:xfrm>
            <a:off x="1356576" y="5061880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Training time: update the model through hidden states</a:t>
            </a: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Test time: perform </a:t>
            </a:r>
            <a:r>
              <a:rPr kumimoji="1" lang="en-US" altLang="zh-TW" sz="2400" dirty="0">
                <a:solidFill>
                  <a:srgbClr val="FF0000"/>
                </a:solidFill>
              </a:rPr>
              <a:t>decoding</a:t>
            </a:r>
            <a:r>
              <a:rPr kumimoji="1" lang="en-US" altLang="zh-TW" sz="2400" dirty="0"/>
              <a:t> for each step</a:t>
            </a:r>
          </a:p>
        </p:txBody>
      </p:sp>
    </p:spTree>
    <p:extLst>
      <p:ext uri="{BB962C8B-B14F-4D97-AF65-F5344CB8AC3E}">
        <p14:creationId xmlns:p14="http://schemas.microsoft.com/office/powerpoint/2010/main" val="11447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3441E-ED74-2688-420C-978044E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Decoding strategies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58D30B-58A2-8B03-046A-93790A0E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441" y="5961168"/>
            <a:ext cx="5111116" cy="365126"/>
          </a:xfrm>
        </p:spPr>
        <p:txBody>
          <a:bodyPr>
            <a:normAutofit lnSpcReduction="10000"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/blog/how-to-generate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2C7B15-1458-839B-09F3-49D813A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B9D19-4253-985F-DEB4-082B92D8F93E}"/>
              </a:ext>
            </a:extLst>
          </p:cNvPr>
          <p:cNvSpPr txBox="1"/>
          <p:nvPr/>
        </p:nvSpPr>
        <p:spPr>
          <a:xfrm>
            <a:off x="1232534" y="1771787"/>
            <a:ext cx="972693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Popular decoding strategies: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Greedy decoding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Beam search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Top-k sampling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Top-p sampling</a:t>
            </a:r>
          </a:p>
        </p:txBody>
      </p:sp>
    </p:spTree>
    <p:extLst>
      <p:ext uri="{BB962C8B-B14F-4D97-AF65-F5344CB8AC3E}">
        <p14:creationId xmlns:p14="http://schemas.microsoft.com/office/powerpoint/2010/main" val="554003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23A0-3CF1-43E2-67A6-F256A53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let a model generate step-by-step?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5E871-146E-9C03-785F-EB400A6A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573B1A-C2AB-AC6C-0D31-DB36698409DB}"/>
              </a:ext>
            </a:extLst>
          </p:cNvPr>
          <p:cNvSpPr txBox="1"/>
          <p:nvPr/>
        </p:nvSpPr>
        <p:spPr>
          <a:xfrm>
            <a:off x="593905" y="1873387"/>
            <a:ext cx="9726931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We can use </a:t>
            </a:r>
            <a:r>
              <a:rPr kumimoji="1" lang="en-US" altLang="zh-TW" sz="2400" dirty="0" err="1">
                <a:hlinkClick r:id="rId2"/>
              </a:rPr>
              <a:t>model.generate</a:t>
            </a:r>
            <a:r>
              <a:rPr kumimoji="1" lang="en-US" altLang="zh-TW" sz="2400" dirty="0">
                <a:hlinkClick r:id="rId2"/>
              </a:rPr>
              <a:t>()</a:t>
            </a:r>
            <a:endParaRPr kumimoji="1" lang="en-US" altLang="zh-TW" sz="24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There are two main advantages of </a:t>
            </a:r>
            <a:r>
              <a:rPr kumimoji="1" lang="en-US" altLang="zh-TW" sz="2400" dirty="0" err="1"/>
              <a:t>model.generate</a:t>
            </a:r>
            <a:r>
              <a:rPr kumimoji="1" lang="en-US" altLang="zh-TW" sz="2400" dirty="0"/>
              <a:t>():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We don’t need to write a decoding loop on our own.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We don’t need to implement decoding strategies by ourselves.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E6626DE-F390-8D7C-A0B5-09F0F980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821" y="6319349"/>
            <a:ext cx="5400357" cy="365126"/>
          </a:xfrm>
        </p:spPr>
        <p:txBody>
          <a:bodyPr>
            <a:normAutofit fontScale="85000" lnSpcReduction="10000"/>
          </a:bodyPr>
          <a:lstStyle/>
          <a:p>
            <a:r>
              <a:rPr kumimoji="1" lang="en" altLang="zh-TW" dirty="0"/>
              <a:t>[Useful!!] 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/blog/how-to-generate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5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41DD121-C215-A90A-CE11-A12B58E3F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Pseudo code of a </a:t>
            </a:r>
            <a:r>
              <a:rPr kumimoji="1" lang="en-US" altLang="zh-TW" sz="4800" dirty="0"/>
              <a:t>decoding loop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EB498A-7656-2E1E-B3B9-9B1BDE843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EF6F08C-B8E8-F516-898C-DE647A04B373}"/>
              </a:ext>
            </a:extLst>
          </p:cNvPr>
          <p:cNvSpPr/>
          <p:nvPr/>
        </p:nvSpPr>
        <p:spPr>
          <a:xfrm>
            <a:off x="1213584" y="1723991"/>
            <a:ext cx="9764832" cy="48741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for step in range(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max_length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Forward pass through the model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outputs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model.decoder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input_ids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decoder_input_ids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encoder_outputs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encoder_outputs</a:t>
            </a:r>
            <a:endParaRPr lang="en" altLang="zh-TW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)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Take the last hidden state's logits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logits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outputs.logits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[-1]  # shape: 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vocab_size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,)</a:t>
            </a:r>
          </a:p>
          <a:p>
            <a:endParaRPr lang="en" altLang="zh-TW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Apply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softmax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 get probabilities (optional, since argmax is invariant)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probs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softmax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(logits)</a:t>
            </a:r>
          </a:p>
          <a:p>
            <a:endParaRPr lang="en" altLang="zh-TW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Select the token with the highest probability (greedy decoding)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next_token_id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argmax(probs)</a:t>
            </a:r>
          </a:p>
          <a:p>
            <a:endParaRPr lang="en" altLang="zh-TW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Append the predicted token to the decoder inputs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decoder_input_ids.append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next_token_id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" altLang="zh-TW" sz="14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# If EOS token is generated, stop decoding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if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next_token_id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== EOS_TOKEN_ID:</a:t>
            </a:r>
          </a:p>
          <a:p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break</a:t>
            </a:r>
          </a:p>
        </p:txBody>
      </p:sp>
    </p:spTree>
    <p:extLst>
      <p:ext uri="{BB962C8B-B14F-4D97-AF65-F5344CB8AC3E}">
        <p14:creationId xmlns:p14="http://schemas.microsoft.com/office/powerpoint/2010/main" val="2368316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800" dirty="0"/>
              <a:t>Perform Evaluations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8E366-3B2C-1B7F-6314-8AB11AA7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66" y="2102832"/>
            <a:ext cx="10058400" cy="485986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Input:</a:t>
            </a:r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46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FA2A6CD-A5A2-671C-4089-47ACCE6CBF97}"/>
              </a:ext>
            </a:extLst>
          </p:cNvPr>
          <p:cNvSpPr/>
          <p:nvPr/>
        </p:nvSpPr>
        <p:spPr>
          <a:xfrm>
            <a:off x="3056408" y="4154396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79EDCB8-FCD8-6C96-ECAC-C72DB78D73DE}"/>
              </a:ext>
            </a:extLst>
          </p:cNvPr>
          <p:cNvSpPr/>
          <p:nvPr/>
        </p:nvSpPr>
        <p:spPr>
          <a:xfrm>
            <a:off x="3826190" y="4154396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1D118AE-7BE1-80E3-2AE6-22FCD24D271C}"/>
              </a:ext>
            </a:extLst>
          </p:cNvPr>
          <p:cNvSpPr/>
          <p:nvPr/>
        </p:nvSpPr>
        <p:spPr>
          <a:xfrm>
            <a:off x="6229845" y="4154396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6152DE8-011C-ADAE-622E-E589039910F9}"/>
              </a:ext>
            </a:extLst>
          </p:cNvPr>
          <p:cNvSpPr/>
          <p:nvPr/>
        </p:nvSpPr>
        <p:spPr>
          <a:xfrm>
            <a:off x="5460063" y="4163273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3352DAB-8093-521C-79AC-B68555E3B2B2}"/>
              </a:ext>
            </a:extLst>
          </p:cNvPr>
          <p:cNvSpPr txBox="1">
            <a:spLocks/>
          </p:cNvSpPr>
          <p:nvPr/>
        </p:nvSpPr>
        <p:spPr>
          <a:xfrm>
            <a:off x="727166" y="3300363"/>
            <a:ext cx="1005840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/>
              <a:t>Expected output of </a:t>
            </a:r>
            <a:r>
              <a:rPr kumimoji="1" lang="en-US" altLang="zh-TW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model.generate</a:t>
            </a:r>
            <a:r>
              <a:rPr kumimoji="1" lang="en-US" altLang="zh-TW" sz="2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zh-TW" alt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B8A30FA-CC47-7466-AB38-442CBE6F2DB8}"/>
              </a:ext>
            </a:extLst>
          </p:cNvPr>
          <p:cNvSpPr/>
          <p:nvPr/>
        </p:nvSpPr>
        <p:spPr>
          <a:xfrm>
            <a:off x="3056408" y="2130809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CACD67EA-0F55-2E86-13EE-58F65CD2561A}"/>
              </a:ext>
            </a:extLst>
          </p:cNvPr>
          <p:cNvSpPr/>
          <p:nvPr/>
        </p:nvSpPr>
        <p:spPr>
          <a:xfrm>
            <a:off x="3826190" y="2130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FF6B9CE-3055-2B13-2A7D-229E2E97775C}"/>
              </a:ext>
            </a:extLst>
          </p:cNvPr>
          <p:cNvSpPr/>
          <p:nvPr/>
        </p:nvSpPr>
        <p:spPr>
          <a:xfrm>
            <a:off x="5460063" y="2139686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265F5CCC-52F0-4471-AE4E-0E2952233939}"/>
              </a:ext>
            </a:extLst>
          </p:cNvPr>
          <p:cNvSpPr/>
          <p:nvPr/>
        </p:nvSpPr>
        <p:spPr>
          <a:xfrm>
            <a:off x="7863719" y="4154396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4E68DC9-4C4B-0C3E-B03C-C9ABD6E748EE}"/>
              </a:ext>
            </a:extLst>
          </p:cNvPr>
          <p:cNvSpPr txBox="1">
            <a:spLocks/>
          </p:cNvSpPr>
          <p:nvPr/>
        </p:nvSpPr>
        <p:spPr>
          <a:xfrm>
            <a:off x="727166" y="5216246"/>
            <a:ext cx="1005840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/>
              <a:t>Gold:</a:t>
            </a:r>
            <a:endParaRPr kumimoji="1" lang="zh-TW" altLang="en-US" sz="2800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20B126E0-0CD7-7BDC-3E14-ED29C4B80689}"/>
              </a:ext>
            </a:extLst>
          </p:cNvPr>
          <p:cNvSpPr/>
          <p:nvPr/>
        </p:nvSpPr>
        <p:spPr>
          <a:xfrm>
            <a:off x="6229844" y="5241736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47</a:t>
            </a:fld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55B0307-4CD0-2436-98E3-27717A757C6D}"/>
              </a:ext>
            </a:extLst>
          </p:cNvPr>
          <p:cNvSpPr/>
          <p:nvPr/>
        </p:nvSpPr>
        <p:spPr>
          <a:xfrm>
            <a:off x="5129593" y="6242282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3B35A2D-7F40-F33A-E7D3-1C1434144E3B}"/>
              </a:ext>
            </a:extLst>
          </p:cNvPr>
          <p:cNvSpPr/>
          <p:nvPr/>
        </p:nvSpPr>
        <p:spPr>
          <a:xfrm>
            <a:off x="5899374" y="6242282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A0CF637B-DD7E-49DA-0BF7-C96880723A01}"/>
              </a:ext>
            </a:extLst>
          </p:cNvPr>
          <p:cNvSpPr/>
          <p:nvPr/>
        </p:nvSpPr>
        <p:spPr>
          <a:xfrm>
            <a:off x="8303029" y="6242282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1B75C4A-6FDF-328E-0634-B81561B32D12}"/>
              </a:ext>
            </a:extLst>
          </p:cNvPr>
          <p:cNvSpPr/>
          <p:nvPr/>
        </p:nvSpPr>
        <p:spPr>
          <a:xfrm>
            <a:off x="7533248" y="625115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ABBC8A8-C3EE-F486-E315-A3C25CFCC6B4}"/>
              </a:ext>
            </a:extLst>
          </p:cNvPr>
          <p:cNvSpPr/>
          <p:nvPr/>
        </p:nvSpPr>
        <p:spPr>
          <a:xfrm>
            <a:off x="9936903" y="624228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FB4786D-2F83-615C-E2C4-21375AD7CE39}"/>
              </a:ext>
            </a:extLst>
          </p:cNvPr>
          <p:cNvSpPr txBox="1">
            <a:spLocks/>
          </p:cNvSpPr>
          <p:nvPr/>
        </p:nvSpPr>
        <p:spPr>
          <a:xfrm>
            <a:off x="4229100" y="5765173"/>
            <a:ext cx="613791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Expected output of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model.generate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5786541" y="3670757"/>
            <a:ext cx="5695772" cy="249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F5B469-2FA2-E7CC-408F-65AB3D6EBC5A}"/>
              </a:ext>
            </a:extLst>
          </p:cNvPr>
          <p:cNvSpPr/>
          <p:nvPr/>
        </p:nvSpPr>
        <p:spPr>
          <a:xfrm>
            <a:off x="6531396" y="4338836"/>
            <a:ext cx="795234" cy="249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D409B9-196E-C905-25E8-1EFE8164F2F2}"/>
              </a:ext>
            </a:extLst>
          </p:cNvPr>
          <p:cNvSpPr/>
          <p:nvPr/>
        </p:nvSpPr>
        <p:spPr>
          <a:xfrm>
            <a:off x="6738015" y="3211851"/>
            <a:ext cx="588616" cy="217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995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3. Input Data for Predictions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2A19B5-A67F-1046-1E74-4525EA061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75" y="1996299"/>
            <a:ext cx="8264781" cy="25364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121F3FF-6842-5CEC-D825-743731D151CC}"/>
              </a:ext>
            </a:extLst>
          </p:cNvPr>
          <p:cNvSpPr/>
          <p:nvPr/>
        </p:nvSpPr>
        <p:spPr>
          <a:xfrm>
            <a:off x="2819693" y="5529658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917A1A5-6458-1532-5782-770430913A1A}"/>
              </a:ext>
            </a:extLst>
          </p:cNvPr>
          <p:cNvSpPr/>
          <p:nvPr/>
        </p:nvSpPr>
        <p:spPr>
          <a:xfrm>
            <a:off x="3589474" y="5529658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EABA44-CFD0-9CCC-6691-51F1F10A616A}"/>
              </a:ext>
            </a:extLst>
          </p:cNvPr>
          <p:cNvSpPr/>
          <p:nvPr/>
        </p:nvSpPr>
        <p:spPr>
          <a:xfrm>
            <a:off x="5993129" y="5529658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294021-A7F8-ACCE-16A8-794FDD6E9E63}"/>
              </a:ext>
            </a:extLst>
          </p:cNvPr>
          <p:cNvSpPr/>
          <p:nvPr/>
        </p:nvSpPr>
        <p:spPr>
          <a:xfrm>
            <a:off x="5223348" y="5538535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CC92FBF-6DF5-DCD1-C055-D6C6F15EAC60}"/>
              </a:ext>
            </a:extLst>
          </p:cNvPr>
          <p:cNvSpPr/>
          <p:nvPr/>
        </p:nvSpPr>
        <p:spPr>
          <a:xfrm>
            <a:off x="7627003" y="554741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C9D9D99-FE9E-3C79-7C6F-57AB4E128514}"/>
              </a:ext>
            </a:extLst>
          </p:cNvPr>
          <p:cNvCxnSpPr/>
          <p:nvPr/>
        </p:nvCxnSpPr>
        <p:spPr>
          <a:xfrm>
            <a:off x="6091150" y="5314445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00EE46-25F5-9433-C640-E4D35648FB22}"/>
              </a:ext>
            </a:extLst>
          </p:cNvPr>
          <p:cNvCxnSpPr>
            <a:cxnSpLocks/>
          </p:cNvCxnSpPr>
          <p:nvPr/>
        </p:nvCxnSpPr>
        <p:spPr>
          <a:xfrm flipH="1">
            <a:off x="6099678" y="5274904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1F537E-6CF5-08E9-E00B-62C1FAD0656A}"/>
              </a:ext>
            </a:extLst>
          </p:cNvPr>
          <p:cNvSpPr txBox="1"/>
          <p:nvPr/>
        </p:nvSpPr>
        <p:spPr>
          <a:xfrm>
            <a:off x="7286902" y="962883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C5B00F-C592-253A-0706-218787E62264}"/>
              </a:ext>
            </a:extLst>
          </p:cNvPr>
          <p:cNvSpPr txBox="1"/>
          <p:nvPr/>
        </p:nvSpPr>
        <p:spPr>
          <a:xfrm>
            <a:off x="1097280" y="1489024"/>
            <a:ext cx="46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will use `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infer_text</a:t>
            </a:r>
            <a:r>
              <a:rPr kumimoji="1" lang="en-US" altLang="zh-TW" dirty="0"/>
              <a:t>` during </a:t>
            </a:r>
            <a:r>
              <a:rPr kumimoji="1" lang="en-US" altLang="zh-TW" dirty="0">
                <a:solidFill>
                  <a:srgbClr val="FF0000"/>
                </a:solidFill>
              </a:rPr>
              <a:t>evaluations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F534D0-7E26-32E1-9558-52DA11A5A2E4}"/>
              </a:ext>
            </a:extLst>
          </p:cNvPr>
          <p:cNvSpPr txBox="1"/>
          <p:nvPr/>
        </p:nvSpPr>
        <p:spPr>
          <a:xfrm>
            <a:off x="3399691" y="4628573"/>
            <a:ext cx="5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If you omit the [CLS] token during fine-tuning, then you don’t need to add [CLS] before evaluations!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46BD7668-D2F4-C73A-AE0D-557BCDED6682}"/>
              </a:ext>
            </a:extLst>
          </p:cNvPr>
          <p:cNvCxnSpPr>
            <a:cxnSpLocks/>
            <a:stCxn id="13" idx="1"/>
            <a:endCxn id="6" idx="0"/>
          </p:cNvCxnSpPr>
          <p:nvPr/>
        </p:nvCxnSpPr>
        <p:spPr>
          <a:xfrm rot="10800000" flipV="1">
            <a:off x="3148167" y="4951738"/>
            <a:ext cx="251524" cy="57791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679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49</a:t>
            </a:fld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6591314" y="4594509"/>
            <a:ext cx="1643135" cy="206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7C197-73E2-FA4D-D3DB-BBE05C32C071}"/>
              </a:ext>
            </a:extLst>
          </p:cNvPr>
          <p:cNvSpPr txBox="1"/>
          <p:nvPr/>
        </p:nvSpPr>
        <p:spPr>
          <a:xfrm>
            <a:off x="7960464" y="2353636"/>
            <a:ext cx="352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dirty="0">
                <a:solidFill>
                  <a:srgbClr val="FF0000"/>
                </a:solidFill>
              </a:rPr>
              <a:t>If you don’t set </a:t>
            </a:r>
            <a:r>
              <a:rPr kumimoji="1" lang="en-US" altLang="zh-TW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max_new_tokens</a:t>
            </a:r>
            <a:r>
              <a:rPr kumimoji="1" lang="en-US" altLang="zh-TW" dirty="0">
                <a:solidFill>
                  <a:srgbClr val="FF0000"/>
                </a:solidFill>
              </a:rPr>
              <a:t>, Hugging Face will also count the input tokens!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F686C32-817E-E1AA-EFCB-684F8EE02F09}"/>
              </a:ext>
            </a:extLst>
          </p:cNvPr>
          <p:cNvCxnSpPr>
            <a:cxnSpLocks/>
          </p:cNvCxnSpPr>
          <p:nvPr/>
        </p:nvCxnSpPr>
        <p:spPr>
          <a:xfrm flipH="1">
            <a:off x="8234449" y="3096121"/>
            <a:ext cx="1355321" cy="14558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8B5BC-5CE3-5E15-09A6-E2A24A71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Text Summarization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422B6-0A80-A4DD-DAD3-0A93967D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75;p11">
            <a:extLst>
              <a:ext uri="{FF2B5EF4-FFF2-40B4-BE49-F238E27FC236}">
                <a16:creationId xmlns:a16="http://schemas.microsoft.com/office/drawing/2014/main" id="{7B7A6D44-403F-4BEB-E315-9DE0AC4E8B51}"/>
              </a:ext>
            </a:extLst>
          </p:cNvPr>
          <p:cNvSpPr txBox="1"/>
          <p:nvPr/>
        </p:nvSpPr>
        <p:spPr>
          <a:xfrm>
            <a:off x="653143" y="1647060"/>
            <a:ext cx="9884397" cy="234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2400" dirty="0"/>
              <a:t>Extractive summarization</a:t>
            </a:r>
            <a:endParaRPr sz="2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2400" dirty="0"/>
              <a:t>Generate a short text summary for a document by </a:t>
            </a:r>
            <a:r>
              <a:rPr lang="en-US" sz="2400" dirty="0">
                <a:solidFill>
                  <a:srgbClr val="0070C0"/>
                </a:solidFill>
              </a:rPr>
              <a:t>selecting salient sentences </a:t>
            </a:r>
            <a:r>
              <a:rPr lang="en-US" sz="2400" dirty="0"/>
              <a:t>in the documents.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2400" dirty="0"/>
              <a:t>Abstractive summarization</a:t>
            </a:r>
            <a:endParaRPr sz="2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2400" dirty="0"/>
              <a:t>Generate </a:t>
            </a:r>
            <a:r>
              <a:rPr lang="en-US" sz="2400" dirty="0">
                <a:solidFill>
                  <a:srgbClr val="0070C0"/>
                </a:solidFill>
              </a:rPr>
              <a:t>novel words </a:t>
            </a:r>
            <a:r>
              <a:rPr lang="en-US" sz="2400" dirty="0"/>
              <a:t>and phrases not featured in the source text</a:t>
            </a:r>
            <a:r>
              <a:rPr lang="en-US" sz="2400" dirty="0">
                <a:solidFill>
                  <a:srgbClr val="595959"/>
                </a:solidFill>
              </a:rPr>
              <a:t>.</a:t>
            </a:r>
            <a:endParaRPr sz="24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6" name="Google Shape;76;p11">
            <a:extLst>
              <a:ext uri="{FF2B5EF4-FFF2-40B4-BE49-F238E27FC236}">
                <a16:creationId xmlns:a16="http://schemas.microsoft.com/office/drawing/2014/main" id="{17D36E7F-0606-8B86-BFC5-36D0B8100D4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6271" y="4159241"/>
            <a:ext cx="4111619" cy="21124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7;p11">
            <a:extLst>
              <a:ext uri="{FF2B5EF4-FFF2-40B4-BE49-F238E27FC236}">
                <a16:creationId xmlns:a16="http://schemas.microsoft.com/office/drawing/2014/main" id="{422B304C-514A-6E96-5D68-63F3DC6FDCBF}"/>
              </a:ext>
            </a:extLst>
          </p:cNvPr>
          <p:cNvSpPr txBox="1"/>
          <p:nvPr/>
        </p:nvSpPr>
        <p:spPr>
          <a:xfrm>
            <a:off x="5338161" y="4246334"/>
            <a:ext cx="6127498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Example: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Queen's Birthday holiday road toll stands at zero for the first time since records began.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Ext summary:</a:t>
            </a:r>
            <a:r>
              <a:rPr lang="en-US" dirty="0"/>
              <a:t> The Queen's holiday road toll stands at zero.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Abs summary:</a:t>
            </a:r>
            <a:r>
              <a:rPr lang="en-US" dirty="0"/>
              <a:t> The Queen's holiday slashes road toll.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809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50</a:t>
            </a:fld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6557024" y="4816398"/>
            <a:ext cx="3232756" cy="212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7C197-73E2-FA4D-D3DB-BBE05C32C071}"/>
              </a:ext>
            </a:extLst>
          </p:cNvPr>
          <p:cNvSpPr txBox="1"/>
          <p:nvPr/>
        </p:nvSpPr>
        <p:spPr>
          <a:xfrm>
            <a:off x="8583930" y="1803132"/>
            <a:ext cx="266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dirty="0">
                <a:solidFill>
                  <a:srgbClr val="FF0000"/>
                </a:solidFill>
              </a:rPr>
              <a:t>For each batch, first finished sentences should have &lt;|</a:t>
            </a:r>
            <a:r>
              <a:rPr kumimoji="1" lang="en-US" altLang="zh-TW" dirty="0" err="1">
                <a:solidFill>
                  <a:srgbClr val="FF0000"/>
                </a:solidFill>
              </a:rPr>
              <a:t>endoftext</a:t>
            </a:r>
            <a:r>
              <a:rPr kumimoji="1" lang="en-US" altLang="zh-TW" dirty="0">
                <a:solidFill>
                  <a:srgbClr val="FF0000"/>
                </a:solidFill>
              </a:rPr>
              <a:t>|&gt; rather than [PAD] at the end.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F686C32-817E-E1AA-EFCB-684F8EE02F09}"/>
              </a:ext>
            </a:extLst>
          </p:cNvPr>
          <p:cNvCxnSpPr>
            <a:cxnSpLocks/>
          </p:cNvCxnSpPr>
          <p:nvPr/>
        </p:nvCxnSpPr>
        <p:spPr>
          <a:xfrm flipH="1">
            <a:off x="8778240" y="3096121"/>
            <a:ext cx="811530" cy="1654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CA39BF-4B10-3841-7B52-452C35824947}"/>
              </a:ext>
            </a:extLst>
          </p:cNvPr>
          <p:cNvSpPr txBox="1"/>
          <p:nvPr/>
        </p:nvSpPr>
        <p:spPr>
          <a:xfrm>
            <a:off x="5255041" y="5938877"/>
            <a:ext cx="5994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More details: 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/transformers/blob/b880508440f43f80e35a78ccd2a32f3bde91cb23/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/transformers/generation_utils.py#L1248-L1251</a:t>
            </a:r>
            <a:endParaRPr kumimoji="1" lang="zh-TW" altLang="en-US" sz="14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260704-6A18-F719-DF51-46821C551CD9}"/>
              </a:ext>
            </a:extLst>
          </p:cNvPr>
          <p:cNvCxnSpPr>
            <a:cxnSpLocks/>
          </p:cNvCxnSpPr>
          <p:nvPr/>
        </p:nvCxnSpPr>
        <p:spPr>
          <a:xfrm flipV="1">
            <a:off x="7166610" y="5172916"/>
            <a:ext cx="346710" cy="7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00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0F1766A-8B78-C3B7-B2BF-47771775919B}"/>
              </a:ext>
            </a:extLst>
          </p:cNvPr>
          <p:cNvSpPr/>
          <p:nvPr/>
        </p:nvSpPr>
        <p:spPr>
          <a:xfrm>
            <a:off x="5129592" y="6242282"/>
            <a:ext cx="718123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42B018E-47B4-FBCB-5D94-89BAFC90FDEB}"/>
              </a:ext>
            </a:extLst>
          </p:cNvPr>
          <p:cNvSpPr/>
          <p:nvPr/>
        </p:nvSpPr>
        <p:spPr>
          <a:xfrm>
            <a:off x="5899374" y="6242282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268F193-A17E-47F1-DEAF-3F627BFDA15F}"/>
              </a:ext>
            </a:extLst>
          </p:cNvPr>
          <p:cNvSpPr/>
          <p:nvPr/>
        </p:nvSpPr>
        <p:spPr>
          <a:xfrm>
            <a:off x="8303029" y="6242282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0FD08A5-8CEF-6DFA-3347-1909BA4A28AF}"/>
              </a:ext>
            </a:extLst>
          </p:cNvPr>
          <p:cNvSpPr/>
          <p:nvPr/>
        </p:nvSpPr>
        <p:spPr>
          <a:xfrm>
            <a:off x="7511476" y="6251159"/>
            <a:ext cx="718123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F3AFE46-336A-6A4D-0361-1E3AF0CABC17}"/>
              </a:ext>
            </a:extLst>
          </p:cNvPr>
          <p:cNvSpPr/>
          <p:nvPr/>
        </p:nvSpPr>
        <p:spPr>
          <a:xfrm>
            <a:off x="9936903" y="624228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229100" y="5765173"/>
            <a:ext cx="613791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ground_truth</a:t>
            </a:r>
            <a:r>
              <a:rPr kumimoji="1" lang="en-US" altLang="zh-TW" dirty="0"/>
              <a:t>: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8779827" y="1261669"/>
            <a:ext cx="2398713" cy="201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423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526280" y="5765173"/>
            <a:ext cx="6343650" cy="808843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Character-level bi-gram: 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「看」、「電」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「電」、「視」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Word-level bi-gram: 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「看」、「電視」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7202487" y="2166608"/>
            <a:ext cx="3873183" cy="47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78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526280" y="5765173"/>
            <a:ext cx="6343650" cy="8088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avg=True</a:t>
            </a:r>
            <a:r>
              <a:rPr kumimoji="1"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perform averaging for all the tested instances</a:t>
            </a:r>
            <a:endParaRPr kumimoji="1"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5853747" y="3526779"/>
            <a:ext cx="5439093" cy="24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" name="直線箭頭接點 1">
            <a:extLst>
              <a:ext uri="{FF2B5EF4-FFF2-40B4-BE49-F238E27FC236}">
                <a16:creationId xmlns:a16="http://schemas.microsoft.com/office/drawing/2014/main" id="{C00103C7-DAED-1072-2A1F-3FCAEC615A13}"/>
              </a:ext>
            </a:extLst>
          </p:cNvPr>
          <p:cNvCxnSpPr>
            <a:cxnSpLocks/>
          </p:cNvCxnSpPr>
          <p:nvPr/>
        </p:nvCxnSpPr>
        <p:spPr>
          <a:xfrm flipV="1">
            <a:off x="9909810" y="3863340"/>
            <a:ext cx="628650" cy="18803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761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54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C7D6FA-A5B6-88C5-DB11-0E1271F9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24" y="666002"/>
            <a:ext cx="7534376" cy="5778793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B5598BF4-2B28-6257-5468-268047636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9563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Training Loop</a:t>
            </a:r>
            <a:endParaRPr kumimoji="1" lang="zh-TW" altLang="en-US" sz="4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CF06C19-1A2A-D302-4A2B-1102B7277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12826"/>
            <a:ext cx="3200400" cy="2587646"/>
          </a:xfrm>
        </p:spPr>
        <p:txBody>
          <a:bodyPr>
            <a:normAutofit/>
          </a:bodyPr>
          <a:lstStyle/>
          <a:p>
            <a:r>
              <a:rPr lang="en-US" sz="3600" dirty="0"/>
              <a:t>Evaluating the subset of the validation data at each 1,000 steps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94BEA5-1905-122C-B3D4-F5DD9D8CBC27}"/>
              </a:ext>
            </a:extLst>
          </p:cNvPr>
          <p:cNvSpPr/>
          <p:nvPr/>
        </p:nvSpPr>
        <p:spPr>
          <a:xfrm>
            <a:off x="5333606" y="2975583"/>
            <a:ext cx="4964638" cy="232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F12BF4-FAAD-1A91-DB1D-A7EC91255098}"/>
              </a:ext>
            </a:extLst>
          </p:cNvPr>
          <p:cNvSpPr/>
          <p:nvPr/>
        </p:nvSpPr>
        <p:spPr>
          <a:xfrm>
            <a:off x="5793070" y="5784316"/>
            <a:ext cx="5941730" cy="40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810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705712-2B36-0DE8-5696-04F67F2C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F88F62-ACB2-27E0-3FDA-4E92D61B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0" y="404157"/>
            <a:ext cx="10561820" cy="57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8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36515-3767-0A4E-93DE-2F2307146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Let’s try 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0F5C3-0F04-E5FC-8A45-FCE9CD76D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1.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看一下你自己的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tensorboard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3D89E6-8396-E3DC-2220-EAB1209CC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075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57</a:t>
            </a:fld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9563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Training Loop</a:t>
            </a:r>
            <a:endParaRPr kumimoji="1" lang="zh-TW" altLang="en-US" sz="4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D269D26-E079-F18D-9AFB-D1EEF9746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12826"/>
            <a:ext cx="3200400" cy="2587646"/>
          </a:xfrm>
        </p:spPr>
        <p:txBody>
          <a:bodyPr>
            <a:normAutofit/>
          </a:bodyPr>
          <a:lstStyle/>
          <a:p>
            <a:r>
              <a:rPr lang="en-US" sz="3600" dirty="0"/>
              <a:t>Evaluating the full validation set at each end of epoch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B5705B-5C1A-C1CE-B035-317FDFC3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365" y="2445346"/>
            <a:ext cx="6554008" cy="19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29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58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DB3AAD-354D-FDDB-AC3F-195AFC38907F}"/>
              </a:ext>
            </a:extLst>
          </p:cNvPr>
          <p:cNvSpPr txBox="1"/>
          <p:nvPr/>
        </p:nvSpPr>
        <p:spPr>
          <a:xfrm>
            <a:off x="1257300" y="1874520"/>
            <a:ext cx="825246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GPT-2 (native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T5 (Hugging Face Dataset and Trainer)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FAC197-7883-1C8A-0456-734B5D918DD9}"/>
              </a:ext>
            </a:extLst>
          </p:cNvPr>
          <p:cNvSpPr/>
          <p:nvPr/>
        </p:nvSpPr>
        <p:spPr>
          <a:xfrm>
            <a:off x="1566132" y="2565866"/>
            <a:ext cx="4819678" cy="451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8504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7C34C-CE7F-5C89-AACD-A0390458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T5 </a:t>
            </a:r>
            <a:r>
              <a:rPr kumimoji="1" lang="en-US" altLang="zh-TW" baseline="30000" dirty="0"/>
              <a:t>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BE8CCB-2526-80FE-D730-09C067ED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E09FC6-185E-B9E4-D512-6D642902C720}"/>
              </a:ext>
            </a:extLst>
          </p:cNvPr>
          <p:cNvSpPr txBox="1"/>
          <p:nvPr/>
        </p:nvSpPr>
        <p:spPr>
          <a:xfrm>
            <a:off x="5329003" y="816764"/>
            <a:ext cx="6209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[4] </a:t>
            </a:r>
            <a:r>
              <a:rPr lang="en" altLang="zh-TW" sz="1400" dirty="0" err="1"/>
              <a:t>Raffel</a:t>
            </a:r>
            <a:r>
              <a:rPr lang="en" altLang="zh-TW" sz="1400" dirty="0"/>
              <a:t>, Colin, et al. "Exploring the limits of transfer learning with a unified text-to-text transformer." </a:t>
            </a:r>
            <a:r>
              <a:rPr lang="en" altLang="zh-TW" sz="1400" i="1" dirty="0"/>
              <a:t>Journal of machine learning research</a:t>
            </a:r>
            <a:r>
              <a:rPr lang="en" altLang="zh-TW" sz="1400" dirty="0"/>
              <a:t> 21.140 (2020): 1-67.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B8A689-7CA3-13BB-E912-D5BA1353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5210"/>
            <a:ext cx="7772400" cy="42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Task: Chinese Abstractive Summarization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3143" y="1830540"/>
            <a:ext cx="972693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Dataset: LCSTS (A Large-Scale Chinese Short Text Summarization Dataset)</a:t>
            </a:r>
            <a:r>
              <a:rPr kumimoji="1" lang="en-US" altLang="zh-TW" sz="2400" baseline="30000" dirty="0"/>
              <a:t>[1]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CBA79C-BF67-6314-C4A9-0AE74C4AB6AD}"/>
              </a:ext>
            </a:extLst>
          </p:cNvPr>
          <p:cNvSpPr txBox="1"/>
          <p:nvPr/>
        </p:nvSpPr>
        <p:spPr>
          <a:xfrm>
            <a:off x="2629035" y="6184727"/>
            <a:ext cx="696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[1] Hu, </a:t>
            </a:r>
            <a:r>
              <a:rPr kumimoji="1" lang="en" altLang="zh-TW" sz="1200" dirty="0" err="1"/>
              <a:t>Baotian</a:t>
            </a:r>
            <a:r>
              <a:rPr kumimoji="1" lang="en" altLang="zh-TW" sz="1200" dirty="0"/>
              <a:t>, </a:t>
            </a:r>
            <a:r>
              <a:rPr kumimoji="1" lang="en" altLang="zh-TW" sz="1200" dirty="0" err="1"/>
              <a:t>Qingcai</a:t>
            </a:r>
            <a:r>
              <a:rPr kumimoji="1" lang="en" altLang="zh-TW" sz="1200" dirty="0"/>
              <a:t> Chen, and </a:t>
            </a:r>
            <a:r>
              <a:rPr kumimoji="1" lang="en" altLang="zh-TW" sz="1200" dirty="0" err="1"/>
              <a:t>Fangze</a:t>
            </a:r>
            <a:r>
              <a:rPr kumimoji="1" lang="en" altLang="zh-TW" sz="1200" dirty="0"/>
              <a:t> Zhu. "LCSTS: A Large Scale Chinese Short Text Summarization Dataset." Proceedings of the 2015 Conference on Empirical Methods in Natural Language Processing. 2015.</a:t>
            </a:r>
            <a:endParaRPr kumimoji="1"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414127-45F3-CE88-9B23-9CADAFB70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" t="11556" r="2064"/>
          <a:stretch/>
        </p:blipFill>
        <p:spPr>
          <a:xfrm>
            <a:off x="1009773" y="3006184"/>
            <a:ext cx="8835390" cy="13313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D2AF1C-E990-603A-FFDD-CE26837B0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19809" r="1567" b="20612"/>
          <a:stretch/>
        </p:blipFill>
        <p:spPr>
          <a:xfrm>
            <a:off x="1009772" y="4807974"/>
            <a:ext cx="9370301" cy="27032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055D0-A45C-DAD8-0B6D-857A3E1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Language Model vs. Seq2seq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D2A212-34E2-32CC-9CB2-7E77FA73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BF41E46-D944-FBAC-03A1-467DC9E3E858}"/>
              </a:ext>
            </a:extLst>
          </p:cNvPr>
          <p:cNvSpPr/>
          <p:nvPr/>
        </p:nvSpPr>
        <p:spPr>
          <a:xfrm>
            <a:off x="967665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DBE0D038-9D7D-A7B1-9AC2-F10098C3DC80}"/>
              </a:ext>
            </a:extLst>
          </p:cNvPr>
          <p:cNvSpPr/>
          <p:nvPr/>
        </p:nvSpPr>
        <p:spPr>
          <a:xfrm>
            <a:off x="967665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F4AE903-56BD-2BEB-D329-EE73CBEB5245}"/>
              </a:ext>
            </a:extLst>
          </p:cNvPr>
          <p:cNvSpPr/>
          <p:nvPr/>
        </p:nvSpPr>
        <p:spPr>
          <a:xfrm>
            <a:off x="4527948" y="4588459"/>
            <a:ext cx="2978792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DF4FD09-A9A1-855F-791D-826D35AE6724}"/>
              </a:ext>
            </a:extLst>
          </p:cNvPr>
          <p:cNvSpPr/>
          <p:nvPr/>
        </p:nvSpPr>
        <p:spPr>
          <a:xfrm>
            <a:off x="8672156" y="4588462"/>
            <a:ext cx="3046365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E669878-E525-49C0-F4DF-B056B322C5C0}"/>
              </a:ext>
            </a:extLst>
          </p:cNvPr>
          <p:cNvSpPr/>
          <p:nvPr/>
        </p:nvSpPr>
        <p:spPr>
          <a:xfrm>
            <a:off x="4563683" y="5716559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5C499C5C-B11A-1F9A-AB06-30E078A77F6F}"/>
              </a:ext>
            </a:extLst>
          </p:cNvPr>
          <p:cNvSpPr/>
          <p:nvPr/>
        </p:nvSpPr>
        <p:spPr>
          <a:xfrm>
            <a:off x="494163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63DBD05-9FFE-53C8-895E-DFE8382728F1}"/>
              </a:ext>
            </a:extLst>
          </p:cNvPr>
          <p:cNvSpPr/>
          <p:nvPr/>
        </p:nvSpPr>
        <p:spPr>
          <a:xfrm>
            <a:off x="683139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AA7D898-04C9-C54B-EBFB-DEE9FFC6C8C4}"/>
              </a:ext>
            </a:extLst>
          </p:cNvPr>
          <p:cNvSpPr/>
          <p:nvPr/>
        </p:nvSpPr>
        <p:spPr>
          <a:xfrm>
            <a:off x="7209346" y="5716558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63100D6-7314-EB0D-73C8-9ECCEA1E7F26}"/>
              </a:ext>
            </a:extLst>
          </p:cNvPr>
          <p:cNvSpPr/>
          <p:nvPr/>
        </p:nvSpPr>
        <p:spPr>
          <a:xfrm>
            <a:off x="5319587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37F31A33-BB1A-3F77-3832-0D2AF738EF71}"/>
              </a:ext>
            </a:extLst>
          </p:cNvPr>
          <p:cNvSpPr/>
          <p:nvPr/>
        </p:nvSpPr>
        <p:spPr>
          <a:xfrm>
            <a:off x="5697539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DBFC0AF8-35CB-4686-048A-5D0A65CFF029}"/>
              </a:ext>
            </a:extLst>
          </p:cNvPr>
          <p:cNvSpPr/>
          <p:nvPr/>
        </p:nvSpPr>
        <p:spPr>
          <a:xfrm>
            <a:off x="6075491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D0457C6F-DA59-D183-BA3F-F3013DF50E07}"/>
              </a:ext>
            </a:extLst>
          </p:cNvPr>
          <p:cNvSpPr/>
          <p:nvPr/>
        </p:nvSpPr>
        <p:spPr>
          <a:xfrm>
            <a:off x="6453443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269366F-2E22-FBAF-B3F2-90804A46B418}"/>
              </a:ext>
            </a:extLst>
          </p:cNvPr>
          <p:cNvCxnSpPr>
            <a:cxnSpLocks/>
          </p:cNvCxnSpPr>
          <p:nvPr/>
        </p:nvCxnSpPr>
        <p:spPr>
          <a:xfrm flipV="1">
            <a:off x="47496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5CA4576-5CA8-18F4-48E6-F9274A3AEE3A}"/>
              </a:ext>
            </a:extLst>
          </p:cNvPr>
          <p:cNvCxnSpPr>
            <a:cxnSpLocks/>
          </p:cNvCxnSpPr>
          <p:nvPr/>
        </p:nvCxnSpPr>
        <p:spPr>
          <a:xfrm flipV="1">
            <a:off x="51257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0225A54-76B6-9D00-93C7-A22B989C1B94}"/>
              </a:ext>
            </a:extLst>
          </p:cNvPr>
          <p:cNvCxnSpPr>
            <a:cxnSpLocks/>
          </p:cNvCxnSpPr>
          <p:nvPr/>
        </p:nvCxnSpPr>
        <p:spPr>
          <a:xfrm flipV="1">
            <a:off x="55019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F064B0E-BF68-9D6E-EA5E-385042196A7B}"/>
              </a:ext>
            </a:extLst>
          </p:cNvPr>
          <p:cNvCxnSpPr>
            <a:cxnSpLocks/>
          </p:cNvCxnSpPr>
          <p:nvPr/>
        </p:nvCxnSpPr>
        <p:spPr>
          <a:xfrm flipV="1">
            <a:off x="58780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405FE3-FE48-C33E-3C19-382A1F80C378}"/>
              </a:ext>
            </a:extLst>
          </p:cNvPr>
          <p:cNvCxnSpPr>
            <a:cxnSpLocks/>
          </p:cNvCxnSpPr>
          <p:nvPr/>
        </p:nvCxnSpPr>
        <p:spPr>
          <a:xfrm flipV="1">
            <a:off x="62542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D243CF5-9AEF-58BE-B323-D966E996B45A}"/>
              </a:ext>
            </a:extLst>
          </p:cNvPr>
          <p:cNvCxnSpPr>
            <a:cxnSpLocks/>
          </p:cNvCxnSpPr>
          <p:nvPr/>
        </p:nvCxnSpPr>
        <p:spPr>
          <a:xfrm flipV="1">
            <a:off x="66303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B0BF50A-38B2-02E5-A5D1-31DD43ADBDBC}"/>
              </a:ext>
            </a:extLst>
          </p:cNvPr>
          <p:cNvCxnSpPr>
            <a:cxnSpLocks/>
          </p:cNvCxnSpPr>
          <p:nvPr/>
        </p:nvCxnSpPr>
        <p:spPr>
          <a:xfrm flipV="1">
            <a:off x="70065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4B18EBD0-B9F4-E09A-069B-4C1B97F92828}"/>
              </a:ext>
            </a:extLst>
          </p:cNvPr>
          <p:cNvCxnSpPr>
            <a:cxnSpLocks/>
          </p:cNvCxnSpPr>
          <p:nvPr/>
        </p:nvCxnSpPr>
        <p:spPr>
          <a:xfrm flipV="1">
            <a:off x="73826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AA0194E-F83B-3E56-E79F-2DABDB0D8265}"/>
              </a:ext>
            </a:extLst>
          </p:cNvPr>
          <p:cNvCxnSpPr>
            <a:cxnSpLocks/>
          </p:cNvCxnSpPr>
          <p:nvPr/>
        </p:nvCxnSpPr>
        <p:spPr>
          <a:xfrm flipV="1">
            <a:off x="88138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FDEFCB87-026A-9026-A04F-04EBE5D4D9D1}"/>
              </a:ext>
            </a:extLst>
          </p:cNvPr>
          <p:cNvCxnSpPr>
            <a:cxnSpLocks/>
          </p:cNvCxnSpPr>
          <p:nvPr/>
        </p:nvCxnSpPr>
        <p:spPr>
          <a:xfrm flipV="1">
            <a:off x="919695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D805DE-E44D-A647-FDD9-CED47EC77EB8}"/>
              </a:ext>
            </a:extLst>
          </p:cNvPr>
          <p:cNvCxnSpPr>
            <a:cxnSpLocks/>
          </p:cNvCxnSpPr>
          <p:nvPr/>
        </p:nvCxnSpPr>
        <p:spPr>
          <a:xfrm flipV="1">
            <a:off x="958004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5048278-B1ED-D2AD-AEA3-7DBA264D27CE}"/>
              </a:ext>
            </a:extLst>
          </p:cNvPr>
          <p:cNvCxnSpPr>
            <a:cxnSpLocks/>
          </p:cNvCxnSpPr>
          <p:nvPr/>
        </p:nvCxnSpPr>
        <p:spPr>
          <a:xfrm flipV="1">
            <a:off x="996314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FF48A63D-85BF-4AAB-3045-C67434CCFBDA}"/>
              </a:ext>
            </a:extLst>
          </p:cNvPr>
          <p:cNvCxnSpPr>
            <a:cxnSpLocks/>
          </p:cNvCxnSpPr>
          <p:nvPr/>
        </p:nvCxnSpPr>
        <p:spPr>
          <a:xfrm flipV="1">
            <a:off x="1034623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24921AC9-9BDE-6C32-3974-35E0607368AD}"/>
              </a:ext>
            </a:extLst>
          </p:cNvPr>
          <p:cNvCxnSpPr>
            <a:cxnSpLocks/>
          </p:cNvCxnSpPr>
          <p:nvPr/>
        </p:nvCxnSpPr>
        <p:spPr>
          <a:xfrm flipV="1">
            <a:off x="1072933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4ECA428-F6D6-E108-358F-8C231B4B7BE1}"/>
              </a:ext>
            </a:extLst>
          </p:cNvPr>
          <p:cNvCxnSpPr>
            <a:cxnSpLocks/>
          </p:cNvCxnSpPr>
          <p:nvPr/>
        </p:nvCxnSpPr>
        <p:spPr>
          <a:xfrm flipV="1">
            <a:off x="1111242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D11D974-888E-C6FC-69F2-113494987784}"/>
              </a:ext>
            </a:extLst>
          </p:cNvPr>
          <p:cNvCxnSpPr>
            <a:cxnSpLocks/>
          </p:cNvCxnSpPr>
          <p:nvPr/>
        </p:nvCxnSpPr>
        <p:spPr>
          <a:xfrm flipV="1">
            <a:off x="11495520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6BCE7374-7B24-3FC3-C0B4-1EF577EFC40F}"/>
              </a:ext>
            </a:extLst>
          </p:cNvPr>
          <p:cNvSpPr/>
          <p:nvPr/>
        </p:nvSpPr>
        <p:spPr>
          <a:xfrm>
            <a:off x="9408267" y="3965628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FDA4A1C4-A72B-F82C-EA8D-EE31F9443D95}"/>
              </a:ext>
            </a:extLst>
          </p:cNvPr>
          <p:cNvSpPr/>
          <p:nvPr/>
        </p:nvSpPr>
        <p:spPr>
          <a:xfrm>
            <a:off x="9788278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8FDB9E3B-46C0-4791-9C33-553BCD853BD9}"/>
              </a:ext>
            </a:extLst>
          </p:cNvPr>
          <p:cNvSpPr/>
          <p:nvPr/>
        </p:nvSpPr>
        <p:spPr>
          <a:xfrm>
            <a:off x="10168289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66FE83E0-8079-DABF-A5B7-BACC753275C5}"/>
              </a:ext>
            </a:extLst>
          </p:cNvPr>
          <p:cNvSpPr/>
          <p:nvPr/>
        </p:nvSpPr>
        <p:spPr>
          <a:xfrm>
            <a:off x="10548300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53CF6213-9778-E2FA-8D63-D46E1EFF803B}"/>
              </a:ext>
            </a:extLst>
          </p:cNvPr>
          <p:cNvCxnSpPr>
            <a:cxnSpLocks/>
          </p:cNvCxnSpPr>
          <p:nvPr/>
        </p:nvCxnSpPr>
        <p:spPr>
          <a:xfrm flipV="1">
            <a:off x="9581603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7A1CB40-B9D1-3A8D-636D-F6200B2140EB}"/>
              </a:ext>
            </a:extLst>
          </p:cNvPr>
          <p:cNvCxnSpPr>
            <a:cxnSpLocks/>
          </p:cNvCxnSpPr>
          <p:nvPr/>
        </p:nvCxnSpPr>
        <p:spPr>
          <a:xfrm flipV="1">
            <a:off x="9965424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06DCB5BA-0B07-38B3-3D14-A83A8C201549}"/>
              </a:ext>
            </a:extLst>
          </p:cNvPr>
          <p:cNvCxnSpPr>
            <a:cxnSpLocks/>
          </p:cNvCxnSpPr>
          <p:nvPr/>
        </p:nvCxnSpPr>
        <p:spPr>
          <a:xfrm flipV="1">
            <a:off x="10349245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7AE99A1-1B88-E1B5-1C7C-C1FC52821A37}"/>
              </a:ext>
            </a:extLst>
          </p:cNvPr>
          <p:cNvCxnSpPr>
            <a:cxnSpLocks/>
          </p:cNvCxnSpPr>
          <p:nvPr/>
        </p:nvCxnSpPr>
        <p:spPr>
          <a:xfrm flipV="1">
            <a:off x="10733066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16C18930-1813-8D7A-F205-506A81D0B904}"/>
              </a:ext>
            </a:extLst>
          </p:cNvPr>
          <p:cNvSpPr/>
          <p:nvPr/>
        </p:nvSpPr>
        <p:spPr>
          <a:xfrm>
            <a:off x="7726327" y="4842368"/>
            <a:ext cx="770910" cy="3001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Attention</a:t>
            </a:r>
            <a:endParaRPr kumimoji="1"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F9AFECFB-085C-97F6-F513-CA026F0441AE}"/>
              </a:ext>
            </a:extLst>
          </p:cNvPr>
          <p:cNvCxnSpPr>
            <a:cxnSpLocks/>
            <a:stCxn id="26" idx="3"/>
            <a:endCxn id="68" idx="1"/>
          </p:cNvCxnSpPr>
          <p:nvPr/>
        </p:nvCxnSpPr>
        <p:spPr>
          <a:xfrm>
            <a:off x="7506740" y="4992444"/>
            <a:ext cx="219587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FEB074F5-86EF-1782-F949-8A6D166CE782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8497237" y="4992447"/>
            <a:ext cx="174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7FC963BB-C730-F477-DD11-26AA7E9C1A01}"/>
              </a:ext>
            </a:extLst>
          </p:cNvPr>
          <p:cNvSpPr/>
          <p:nvPr/>
        </p:nvSpPr>
        <p:spPr>
          <a:xfrm>
            <a:off x="9028256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1014BAD-3C90-058B-D21A-C43E5D918572}"/>
              </a:ext>
            </a:extLst>
          </p:cNvPr>
          <p:cNvCxnSpPr>
            <a:cxnSpLocks/>
          </p:cNvCxnSpPr>
          <p:nvPr/>
        </p:nvCxnSpPr>
        <p:spPr>
          <a:xfrm flipV="1">
            <a:off x="9197782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5A0A43AF-668B-046A-510B-70A33AC114AC}"/>
              </a:ext>
            </a:extLst>
          </p:cNvPr>
          <p:cNvSpPr/>
          <p:nvPr/>
        </p:nvSpPr>
        <p:spPr>
          <a:xfrm>
            <a:off x="10928311" y="396109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5889DB73-5BF4-6F9C-AEB8-391CF7A0C82F}"/>
              </a:ext>
            </a:extLst>
          </p:cNvPr>
          <p:cNvCxnSpPr>
            <a:cxnSpLocks/>
          </p:cNvCxnSpPr>
          <p:nvPr/>
        </p:nvCxnSpPr>
        <p:spPr>
          <a:xfrm flipV="1">
            <a:off x="11116887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C5EA9A1-4270-87CD-4522-8BA466F69B38}"/>
              </a:ext>
            </a:extLst>
          </p:cNvPr>
          <p:cNvSpPr/>
          <p:nvPr/>
        </p:nvSpPr>
        <p:spPr>
          <a:xfrm>
            <a:off x="11308321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763A2135-FFC6-106B-D2A7-F55838A23480}"/>
              </a:ext>
            </a:extLst>
          </p:cNvPr>
          <p:cNvCxnSpPr>
            <a:cxnSpLocks/>
          </p:cNvCxnSpPr>
          <p:nvPr/>
        </p:nvCxnSpPr>
        <p:spPr>
          <a:xfrm flipV="1">
            <a:off x="11500709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89D1A5F-3383-58A2-08F3-B72F2F45BBCC}"/>
              </a:ext>
            </a:extLst>
          </p:cNvPr>
          <p:cNvSpPr/>
          <p:nvPr/>
        </p:nvSpPr>
        <p:spPr>
          <a:xfrm>
            <a:off x="8648245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C305A4-1D98-99D7-09D3-2C23BBC95B65}"/>
              </a:ext>
            </a:extLst>
          </p:cNvPr>
          <p:cNvCxnSpPr>
            <a:cxnSpLocks/>
          </p:cNvCxnSpPr>
          <p:nvPr/>
        </p:nvCxnSpPr>
        <p:spPr>
          <a:xfrm flipV="1">
            <a:off x="8813961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圓角矩形 196">
            <a:extLst>
              <a:ext uri="{FF2B5EF4-FFF2-40B4-BE49-F238E27FC236}">
                <a16:creationId xmlns:a16="http://schemas.microsoft.com/office/drawing/2014/main" id="{51A44291-E63E-7749-D615-FA1E15D1C2DF}"/>
              </a:ext>
            </a:extLst>
          </p:cNvPr>
          <p:cNvSpPr/>
          <p:nvPr/>
        </p:nvSpPr>
        <p:spPr>
          <a:xfrm>
            <a:off x="9408267" y="572201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8" name="圓角矩形 197">
            <a:extLst>
              <a:ext uri="{FF2B5EF4-FFF2-40B4-BE49-F238E27FC236}">
                <a16:creationId xmlns:a16="http://schemas.microsoft.com/office/drawing/2014/main" id="{6A8F4BD2-7AF6-AB60-0107-704541601483}"/>
              </a:ext>
            </a:extLst>
          </p:cNvPr>
          <p:cNvSpPr/>
          <p:nvPr/>
        </p:nvSpPr>
        <p:spPr>
          <a:xfrm>
            <a:off x="9788278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9" name="圓角矩形 198">
            <a:extLst>
              <a:ext uri="{FF2B5EF4-FFF2-40B4-BE49-F238E27FC236}">
                <a16:creationId xmlns:a16="http://schemas.microsoft.com/office/drawing/2014/main" id="{F279F217-730C-E0F0-0E69-9B38FFA0BD75}"/>
              </a:ext>
            </a:extLst>
          </p:cNvPr>
          <p:cNvSpPr/>
          <p:nvPr/>
        </p:nvSpPr>
        <p:spPr>
          <a:xfrm>
            <a:off x="10168289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0" name="圓角矩形 199">
            <a:extLst>
              <a:ext uri="{FF2B5EF4-FFF2-40B4-BE49-F238E27FC236}">
                <a16:creationId xmlns:a16="http://schemas.microsoft.com/office/drawing/2014/main" id="{1C46CEF6-E60A-E4C2-AEB3-CCC3B0C25B98}"/>
              </a:ext>
            </a:extLst>
          </p:cNvPr>
          <p:cNvSpPr/>
          <p:nvPr/>
        </p:nvSpPr>
        <p:spPr>
          <a:xfrm>
            <a:off x="10548300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1" name="圓角矩形 200">
            <a:extLst>
              <a:ext uri="{FF2B5EF4-FFF2-40B4-BE49-F238E27FC236}">
                <a16:creationId xmlns:a16="http://schemas.microsoft.com/office/drawing/2014/main" id="{0BEBE6E3-C7EA-CAF4-E4D2-AB345A280C8B}"/>
              </a:ext>
            </a:extLst>
          </p:cNvPr>
          <p:cNvSpPr/>
          <p:nvPr/>
        </p:nvSpPr>
        <p:spPr>
          <a:xfrm>
            <a:off x="9028256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2" name="圓角矩形 201">
            <a:extLst>
              <a:ext uri="{FF2B5EF4-FFF2-40B4-BE49-F238E27FC236}">
                <a16:creationId xmlns:a16="http://schemas.microsoft.com/office/drawing/2014/main" id="{8B6BAC64-E231-F06A-29DA-B57F032FC31E}"/>
              </a:ext>
            </a:extLst>
          </p:cNvPr>
          <p:cNvSpPr/>
          <p:nvPr/>
        </p:nvSpPr>
        <p:spPr>
          <a:xfrm>
            <a:off x="10928311" y="5717484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3" name="圓角矩形 202">
            <a:extLst>
              <a:ext uri="{FF2B5EF4-FFF2-40B4-BE49-F238E27FC236}">
                <a16:creationId xmlns:a16="http://schemas.microsoft.com/office/drawing/2014/main" id="{62820BA0-0EF4-B79B-F131-1CD9579B0763}"/>
              </a:ext>
            </a:extLst>
          </p:cNvPr>
          <p:cNvSpPr/>
          <p:nvPr/>
        </p:nvSpPr>
        <p:spPr>
          <a:xfrm>
            <a:off x="11308321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圓角矩形 203">
            <a:extLst>
              <a:ext uri="{FF2B5EF4-FFF2-40B4-BE49-F238E27FC236}">
                <a16:creationId xmlns:a16="http://schemas.microsoft.com/office/drawing/2014/main" id="{308095FB-D59F-5D09-74BF-05DFD766ABA2}"/>
              </a:ext>
            </a:extLst>
          </p:cNvPr>
          <p:cNvSpPr/>
          <p:nvPr/>
        </p:nvSpPr>
        <p:spPr>
          <a:xfrm>
            <a:off x="8648245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_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22" name="文字方塊 67">
            <a:extLst>
              <a:ext uri="{FF2B5EF4-FFF2-40B4-BE49-F238E27FC236}">
                <a16:creationId xmlns:a16="http://schemas.microsoft.com/office/drawing/2014/main" id="{FB47EEE5-6AFC-D1F7-20B8-4223D4A4C735}"/>
              </a:ext>
            </a:extLst>
          </p:cNvPr>
          <p:cNvSpPr txBox="1"/>
          <p:nvPr/>
        </p:nvSpPr>
        <p:spPr>
          <a:xfrm>
            <a:off x="8432290" y="6039171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224" name="文字方塊 2">
            <a:extLst>
              <a:ext uri="{FF2B5EF4-FFF2-40B4-BE49-F238E27FC236}">
                <a16:creationId xmlns:a16="http://schemas.microsoft.com/office/drawing/2014/main" id="{89E5C418-49BB-271D-3D44-BC676B920C01}"/>
              </a:ext>
            </a:extLst>
          </p:cNvPr>
          <p:cNvSpPr txBox="1"/>
          <p:nvPr/>
        </p:nvSpPr>
        <p:spPr>
          <a:xfrm>
            <a:off x="9423808" y="3665546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225" name="文字方塊 2">
            <a:extLst>
              <a:ext uri="{FF2B5EF4-FFF2-40B4-BE49-F238E27FC236}">
                <a16:creationId xmlns:a16="http://schemas.microsoft.com/office/drawing/2014/main" id="{06F21140-3827-10FA-3AE5-05D8572121D7}"/>
              </a:ext>
            </a:extLst>
          </p:cNvPr>
          <p:cNvSpPr txBox="1"/>
          <p:nvPr/>
        </p:nvSpPr>
        <p:spPr>
          <a:xfrm>
            <a:off x="5215202" y="6039171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70C0"/>
                </a:solidFill>
              </a:rPr>
              <a:t>(Source input)</a:t>
            </a:r>
            <a:endParaRPr kumimoji="1" lang="zh-TW" altLang="en-US" sz="1350" dirty="0">
              <a:solidFill>
                <a:srgbClr val="0070C0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26EDAB87-4000-9DC3-26C6-BAD0E7E84A80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613B694-4E24-4787-7B1A-B17519839B91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7F0C76F-BAD8-DF24-0705-07A24DBFAE30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0D67BE0-B9EB-420F-70CD-4C0B8F37813F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81675F7-B711-B777-0FB0-BF1FF02F207F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9968349-79E0-2628-C165-9A5C8B1825BF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6BDD2C6-771C-17CF-914F-9A98962CFF80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56F1FC9-E454-CCA7-B679-E82F06333C38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E9D89AC-AB29-E08D-7378-ACC376C82DDA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23EF843-B6E8-05DA-CC4D-34AD24037F24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62C2452-B0BB-CE0B-603B-41D0A1A29C1D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6A7B6DC-9CA4-DC31-0A0C-5F448DE7EFE9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AECE19A-4077-A462-39ED-036201C1D85E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9639701A-459C-4055-1176-A55DA72682DD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C9FA0EF-88F9-1154-A368-0905C8803121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58D5BA-117F-C3CB-A41F-00890556D612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124F069-EB86-3F22-1997-91FE2FC39760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86D24D55-5078-66C3-2F96-A30CB611B3BA}"/>
              </a:ext>
            </a:extLst>
          </p:cNvPr>
          <p:cNvSpPr/>
          <p:nvPr/>
        </p:nvSpPr>
        <p:spPr>
          <a:xfrm>
            <a:off x="592631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A842956E-4F17-D191-BED9-096377A7221B}"/>
              </a:ext>
            </a:extLst>
          </p:cNvPr>
          <p:cNvSpPr/>
          <p:nvPr/>
        </p:nvSpPr>
        <p:spPr>
          <a:xfrm>
            <a:off x="884089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B6E82C2-1A66-8A90-3B52-06025DD81504}"/>
              </a:ext>
            </a:extLst>
          </p:cNvPr>
          <p:cNvSpPr/>
          <p:nvPr/>
        </p:nvSpPr>
        <p:spPr>
          <a:xfrm>
            <a:off x="650923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E6BB074B-CD3C-CDA2-E405-E47F30216046}"/>
              </a:ext>
            </a:extLst>
          </p:cNvPr>
          <p:cNvSpPr/>
          <p:nvPr/>
        </p:nvSpPr>
        <p:spPr>
          <a:xfrm>
            <a:off x="709214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BF054B1E-63D5-E54F-5FC1-07E55896072C}"/>
              </a:ext>
            </a:extLst>
          </p:cNvPr>
          <p:cNvSpPr/>
          <p:nvPr/>
        </p:nvSpPr>
        <p:spPr>
          <a:xfrm>
            <a:off x="7675061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D528132E-FE11-684F-4242-AE175AE1EEA8}"/>
              </a:ext>
            </a:extLst>
          </p:cNvPr>
          <p:cNvSpPr/>
          <p:nvPr/>
        </p:nvSpPr>
        <p:spPr>
          <a:xfrm>
            <a:off x="8257976" y="190709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092CCD06-C88C-F23E-75AD-E4BA7B1E2764}"/>
              </a:ext>
            </a:extLst>
          </p:cNvPr>
          <p:cNvCxnSpPr>
            <a:cxnSpLocks/>
          </p:cNvCxnSpPr>
          <p:nvPr/>
        </p:nvCxnSpPr>
        <p:spPr>
          <a:xfrm flipV="1">
            <a:off x="906121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C95DE4CC-2ADC-B522-38A6-2CB42A31A4C5}"/>
              </a:ext>
            </a:extLst>
          </p:cNvPr>
          <p:cNvCxnSpPr>
            <a:cxnSpLocks/>
          </p:cNvCxnSpPr>
          <p:nvPr/>
        </p:nvCxnSpPr>
        <p:spPr>
          <a:xfrm flipV="1">
            <a:off x="8478526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8C373CF4-C163-04DC-64A0-67A9371C43B2}"/>
              </a:ext>
            </a:extLst>
          </p:cNvPr>
          <p:cNvCxnSpPr>
            <a:cxnSpLocks/>
          </p:cNvCxnSpPr>
          <p:nvPr/>
        </p:nvCxnSpPr>
        <p:spPr>
          <a:xfrm flipV="1">
            <a:off x="7895838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92872034-134F-3199-4264-FD7A525AAB27}"/>
              </a:ext>
            </a:extLst>
          </p:cNvPr>
          <p:cNvCxnSpPr>
            <a:cxnSpLocks/>
          </p:cNvCxnSpPr>
          <p:nvPr/>
        </p:nvCxnSpPr>
        <p:spPr>
          <a:xfrm flipV="1">
            <a:off x="7313150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40FF2F21-F305-56B0-2FDA-DDDDAB99C32B}"/>
              </a:ext>
            </a:extLst>
          </p:cNvPr>
          <p:cNvCxnSpPr>
            <a:cxnSpLocks/>
          </p:cNvCxnSpPr>
          <p:nvPr/>
        </p:nvCxnSpPr>
        <p:spPr>
          <a:xfrm flipV="1">
            <a:off x="6730462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40F5D3CD-2A36-A850-CBE9-E72BA9AB05C0}"/>
              </a:ext>
            </a:extLst>
          </p:cNvPr>
          <p:cNvCxnSpPr>
            <a:cxnSpLocks/>
          </p:cNvCxnSpPr>
          <p:nvPr/>
        </p:nvCxnSpPr>
        <p:spPr>
          <a:xfrm flipV="1">
            <a:off x="614777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7316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BEC3E-E2CE-714A-8405-6D8EC984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 packages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1B0C18-7198-B9EC-576D-ECBFE663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769CC2-B3A9-9C28-205B-6B94E98A61E6}"/>
              </a:ext>
            </a:extLst>
          </p:cNvPr>
          <p:cNvSpPr/>
          <p:nvPr/>
        </p:nvSpPr>
        <p:spPr>
          <a:xfrm>
            <a:off x="1142824" y="2055281"/>
            <a:ext cx="9906351" cy="3131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AutoModelForSeq2SeqLM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DataCollatorForSeq2Seq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Seq2SeqTrainingArguments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Seq2SeqTrainer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np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pickle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17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D746-8014-D032-5ECB-493578C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LCSTS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84A44-2D9F-5FDB-6A15-89A1F33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29342D-1920-DD97-E1A8-58FD1A5EF886}"/>
              </a:ext>
            </a:extLst>
          </p:cNvPr>
          <p:cNvSpPr/>
          <p:nvPr/>
        </p:nvSpPr>
        <p:spPr>
          <a:xfrm>
            <a:off x="1447778" y="2731977"/>
            <a:ext cx="9296440" cy="146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"train"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"validation"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raw_small_valid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raw_valid.select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(range(</a:t>
            </a:r>
            <a:r>
              <a:rPr lang="en" altLang="zh-TW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96505F-8B66-C1FE-EA4C-EEA233AA4B39}"/>
              </a:ext>
            </a:extLst>
          </p:cNvPr>
          <p:cNvSpPr txBox="1"/>
          <p:nvPr/>
        </p:nvSpPr>
        <p:spPr>
          <a:xfrm>
            <a:off x="2230151" y="4991181"/>
            <a:ext cx="7670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solidFill>
                  <a:srgbClr val="FF0000"/>
                </a:solidFill>
              </a:rPr>
              <a:t>raw_small_valid</a:t>
            </a:r>
            <a:r>
              <a:rPr kumimoji="1" lang="en-US" altLang="zh-TW" sz="2000" dirty="0">
                <a:solidFill>
                  <a:srgbClr val="FF0000"/>
                </a:solidFill>
              </a:rPr>
              <a:t> will be used for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inner_check</a:t>
            </a:r>
            <a:r>
              <a:rPr kumimoji="1" lang="en-US" altLang="zh-TW" sz="2000" dirty="0">
                <a:solidFill>
                  <a:srgbClr val="FF0000"/>
                </a:solidFill>
              </a:rPr>
              <a:t> (validation).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We will later process the dataset with the built-in map function, so we don’t use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kumimoji="1" lang="en-US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en-US" altLang="zh-TW" sz="2000" dirty="0"/>
              <a:t>here.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3AF9DF-0EE0-FF2F-DB14-78F95E455E54}"/>
              </a:ext>
            </a:extLst>
          </p:cNvPr>
          <p:cNvSpPr txBox="1"/>
          <p:nvPr/>
        </p:nvSpPr>
        <p:spPr>
          <a:xfrm>
            <a:off x="653143" y="1588907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dataset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806699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2" y="2618757"/>
            <a:ext cx="9764832" cy="1033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"google/mt5-small"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AutoModelForSeq2SeqLM.from_pretrained(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653143" y="1574392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5ADB28-48DA-AC2A-F1BE-52D2D71AC058}"/>
              </a:ext>
            </a:extLst>
          </p:cNvPr>
          <p:cNvSpPr txBox="1"/>
          <p:nvPr/>
        </p:nvSpPr>
        <p:spPr>
          <a:xfrm>
            <a:off x="1442450" y="4197116"/>
            <a:ext cx="9114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Q1: Do we need left-padding?</a:t>
            </a:r>
          </a:p>
          <a:p>
            <a:r>
              <a:rPr kumimoji="1" lang="en-US" altLang="zh-TW" dirty="0"/>
              <a:t>A1: No, because we are now using a </a:t>
            </a:r>
            <a:r>
              <a:rPr kumimoji="1" lang="en-US" altLang="zh-TW" b="1" dirty="0"/>
              <a:t>sequence-to-sequence model</a:t>
            </a:r>
            <a:r>
              <a:rPr kumimoji="1" lang="en-US" altLang="zh-TW" dirty="0"/>
              <a:t>, which will first compress input sequences though the encoder.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Q2: Do we need to add [EOS] by ourselves?</a:t>
            </a:r>
          </a:p>
          <a:p>
            <a:r>
              <a:rPr kumimoji="1" lang="en-US" altLang="zh-TW" dirty="0"/>
              <a:t>A2: No, </a:t>
            </a:r>
            <a:r>
              <a:rPr kumimoji="1" lang="en-US" altLang="zh-TW" b="1" dirty="0"/>
              <a:t>mT5</a:t>
            </a:r>
            <a:r>
              <a:rPr kumimoji="1" lang="en-US" altLang="zh-TW" dirty="0"/>
              <a:t> has &lt;/s&gt; as the [EOS] token.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6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C83CA-0E56-3012-CEF0-7468F6C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pre-processing (inputs; source articles)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8BAD26-E8A7-B89A-D822-E404264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851E84-25AF-AC52-D13E-3B993E9F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8" y="2240561"/>
            <a:ext cx="2894509" cy="23768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3E03FA-3702-D887-D5D4-45D65720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80" y="1703959"/>
            <a:ext cx="7772400" cy="44413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E92CAE-6E36-AA0C-8DDA-66E44E66E806}"/>
              </a:ext>
            </a:extLst>
          </p:cNvPr>
          <p:cNvSpPr/>
          <p:nvPr/>
        </p:nvSpPr>
        <p:spPr>
          <a:xfrm>
            <a:off x="4509146" y="4039885"/>
            <a:ext cx="6901233" cy="21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8660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C83CA-0E56-3012-CEF0-7468F6C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pre-processing (labels; summaries)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8BAD26-E8A7-B89A-D822-E404264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851E84-25AF-AC52-D13E-3B993E9F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8" y="2240561"/>
            <a:ext cx="2894509" cy="23768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3E03FA-3702-D887-D5D4-45D65720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80" y="1703959"/>
            <a:ext cx="7772400" cy="44413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A1DF82-0448-03FB-D6D1-15F208E29602}"/>
              </a:ext>
            </a:extLst>
          </p:cNvPr>
          <p:cNvSpPr/>
          <p:nvPr/>
        </p:nvSpPr>
        <p:spPr>
          <a:xfrm>
            <a:off x="4509146" y="4293281"/>
            <a:ext cx="3450632" cy="1118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207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EF7AD-FF70-6806-0687-8A033D8F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pre-processing (executions)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13706-4647-7AD7-DC60-BE34D835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5042C6-70EA-4C5D-8FF1-3F18F3407E47}"/>
              </a:ext>
            </a:extLst>
          </p:cNvPr>
          <p:cNvSpPr/>
          <p:nvPr/>
        </p:nvSpPr>
        <p:spPr>
          <a:xfrm>
            <a:off x="1213582" y="2070117"/>
            <a:ext cx="9764832" cy="1033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valid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small_valid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raw_small_valid.map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1F1426-0CDC-3A23-CB69-05BB18641175}"/>
              </a:ext>
            </a:extLst>
          </p:cNvPr>
          <p:cNvSpPr/>
          <p:nvPr/>
        </p:nvSpPr>
        <p:spPr>
          <a:xfrm>
            <a:off x="1213582" y="3473922"/>
            <a:ext cx="9764832" cy="1269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data_collator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DataCollatorForSeq2Seq(</a:t>
            </a:r>
          </a:p>
          <a:p>
            <a:pPr lvl="1"/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tokenizer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=tokenizer,</a:t>
            </a:r>
          </a:p>
          <a:p>
            <a:pPr lvl="1"/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0F3451-DCDC-66BF-D62C-FA5C5B9BE13C}"/>
              </a:ext>
            </a:extLst>
          </p:cNvPr>
          <p:cNvSpPr txBox="1"/>
          <p:nvPr/>
        </p:nvSpPr>
        <p:spPr>
          <a:xfrm>
            <a:off x="1620288" y="5113838"/>
            <a:ext cx="925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DataCollatorForSeq2Seq dynamically pads batched data and transforms padded labels into -100.</a:t>
            </a:r>
          </a:p>
          <a:p>
            <a:r>
              <a:rPr kumimoji="1" lang="en-US" altLang="zh-TW" dirty="0"/>
              <a:t>The operation provided by this object does a similar job like </a:t>
            </a:r>
            <a:r>
              <a:rPr kumimoji="1" lang="en-US" altLang="zh-TW" dirty="0" err="1"/>
              <a:t>collate_fn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90422693-08AA-5BC6-30D7-1808779F8AC8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H="1" flipV="1">
            <a:off x="1213582" y="4108686"/>
            <a:ext cx="406706" cy="1328318"/>
          </a:xfrm>
          <a:prstGeom prst="bentConnector3">
            <a:avLst>
              <a:gd name="adj1" fmla="val -5620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223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Evaluation Metric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3C632D-4746-BD93-2217-6E08B241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37" y="2177405"/>
            <a:ext cx="7084726" cy="3876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3F043-0A2C-E2DC-6733-CFE47620FC85}"/>
              </a:ext>
            </a:extLst>
          </p:cNvPr>
          <p:cNvSpPr/>
          <p:nvPr/>
        </p:nvSpPr>
        <p:spPr>
          <a:xfrm>
            <a:off x="1213584" y="1653209"/>
            <a:ext cx="3440861" cy="400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rouge_metric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Rouge()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90502E-BB38-15CC-2991-E9D427D38950}"/>
              </a:ext>
            </a:extLst>
          </p:cNvPr>
          <p:cNvSpPr txBox="1"/>
          <p:nvPr/>
        </p:nvSpPr>
        <p:spPr>
          <a:xfrm>
            <a:off x="4654445" y="6054150"/>
            <a:ext cx="3350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https://github.com/pltrdy/rouge</a:t>
            </a:r>
          </a:p>
        </p:txBody>
      </p:sp>
    </p:spTree>
    <p:extLst>
      <p:ext uri="{BB962C8B-B14F-4D97-AF65-F5344CB8AC3E}">
        <p14:creationId xmlns:p14="http://schemas.microsoft.com/office/powerpoint/2010/main" val="754076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0337A-90A9-793C-8BFB-1A348FCB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Build </a:t>
            </a:r>
            <a:r>
              <a:rPr lang="en" altLang="zh-TW" sz="4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compute_metrics</a:t>
            </a:r>
            <a:r>
              <a:rPr kumimoji="1" lang="en-US" altLang="zh-TW" sz="4000" dirty="0"/>
              <a:t> </a:t>
            </a:r>
            <a:r>
              <a:rPr kumimoji="1" lang="en-US" altLang="zh-TW" dirty="0"/>
              <a:t>for evaluations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370F7-8F44-3CA9-E3EE-A4402A75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2BA2B0-3E4A-52B0-EE11-E7E1699F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95" y="1559808"/>
            <a:ext cx="9366002" cy="4014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C01F91-5396-76EB-F267-BF3F7D15D841}"/>
              </a:ext>
            </a:extLst>
          </p:cNvPr>
          <p:cNvSpPr/>
          <p:nvPr/>
        </p:nvSpPr>
        <p:spPr>
          <a:xfrm>
            <a:off x="1280160" y="2343150"/>
            <a:ext cx="9144000" cy="560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FA2104-85BF-30B7-4341-A78F7AA54B6C}"/>
              </a:ext>
            </a:extLst>
          </p:cNvPr>
          <p:cNvSpPr txBox="1"/>
          <p:nvPr/>
        </p:nvSpPr>
        <p:spPr>
          <a:xfrm>
            <a:off x="5095008" y="5686961"/>
            <a:ext cx="546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-100 is transformed by DataCollatorForSeq2Seq.</a:t>
            </a:r>
          </a:p>
          <a:p>
            <a:r>
              <a:rPr kumimoji="1" lang="en-US" altLang="zh-TW" dirty="0"/>
              <a:t>Convert labels with -100 to </a:t>
            </a:r>
            <a:r>
              <a:rPr kumimoji="1" lang="en-US" altLang="zh-TW" dirty="0" err="1"/>
              <a:t>pad_token_id</a:t>
            </a:r>
            <a:r>
              <a:rPr kumimoji="1" lang="en-US" altLang="zh-TW" dirty="0"/>
              <a:t> for decoding.</a:t>
            </a:r>
            <a:endParaRPr kumimoji="1" lang="zh-TW" altLang="en-US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A1A948DD-9933-1F0D-8325-6E30A63C715E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10424160" y="2623185"/>
            <a:ext cx="132310" cy="3386942"/>
          </a:xfrm>
          <a:prstGeom prst="bentConnector3">
            <a:avLst>
              <a:gd name="adj1" fmla="val 2727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79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554478"/>
            <a:ext cx="3623310" cy="2857501"/>
          </a:xfrm>
        </p:spPr>
        <p:txBody>
          <a:bodyPr anchor="b">
            <a:normAutofit/>
          </a:bodyPr>
          <a:lstStyle/>
          <a:p>
            <a:r>
              <a:rPr kumimoji="1" lang="en" altLang="zh-TW" dirty="0">
                <a:solidFill>
                  <a:schemeClr val="bg1"/>
                </a:solidFill>
              </a:rPr>
              <a:t>Setting up </a:t>
            </a:r>
            <a:r>
              <a:rPr kumimoji="1" lang="en" altLang="zh-TW" dirty="0" err="1">
                <a:solidFill>
                  <a:schemeClr val="bg1"/>
                </a:solidFill>
              </a:rPr>
              <a:t>TrainingArguments</a:t>
            </a:r>
            <a:br>
              <a:rPr kumimoji="1" lang="en" altLang="zh-TW" dirty="0">
                <a:solidFill>
                  <a:schemeClr val="bg1"/>
                </a:solidFill>
              </a:rPr>
            </a:br>
            <a:r>
              <a:rPr kumimoji="1" lang="en" altLang="zh-TW" dirty="0">
                <a:solidFill>
                  <a:schemeClr val="bg1"/>
                </a:solidFill>
              </a:rPr>
              <a:t>(</a:t>
            </a:r>
            <a:r>
              <a:rPr kumimoji="1" lang="en" altLang="zh-TW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kumimoji="1" lang="en" altLang="zh-TW" dirty="0">
                <a:solidFill>
                  <a:schemeClr val="bg1"/>
                </a:solidFill>
              </a:rPr>
              <a:t>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9EC462-C93F-9414-3598-2A70645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8" y="693074"/>
            <a:ext cx="5924282" cy="5257800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69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724920-9B27-5B41-3BED-34A7FF9167F4}"/>
              </a:ext>
            </a:extLst>
          </p:cNvPr>
          <p:cNvSpPr txBox="1"/>
          <p:nvPr/>
        </p:nvSpPr>
        <p:spPr>
          <a:xfrm>
            <a:off x="4740678" y="6136619"/>
            <a:ext cx="556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Default using Greedy search. Seq2seqTrainer Supports beam search only.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8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8802"/>
            <a:ext cx="10176163" cy="613667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687409" y="920711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https://</a:t>
            </a:r>
            <a:r>
              <a:rPr kumimoji="1" lang="en-GB" altLang="zh-TW" dirty="0" err="1"/>
              <a:t>huggingface.co</a:t>
            </a:r>
            <a:r>
              <a:rPr kumimoji="1" lang="en-GB" altLang="zh-TW" dirty="0"/>
              <a:t>/docs</a:t>
            </a:r>
          </a:p>
        </p:txBody>
      </p:sp>
      <p:sp>
        <p:nvSpPr>
          <p:cNvPr id="11" name="矩形 10"/>
          <p:cNvSpPr/>
          <p:nvPr/>
        </p:nvSpPr>
        <p:spPr>
          <a:xfrm>
            <a:off x="4687408" y="1927492"/>
            <a:ext cx="2787589" cy="933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698914"/>
            <a:ext cx="3623310" cy="2286000"/>
          </a:xfrm>
        </p:spPr>
        <p:txBody>
          <a:bodyPr anchor="b">
            <a:normAutofit/>
          </a:bodyPr>
          <a:lstStyle/>
          <a:p>
            <a:r>
              <a:rPr kumimoji="1" lang="en" altLang="zh-TW" dirty="0"/>
              <a:t>Setting up Trainer</a:t>
            </a:r>
            <a:br>
              <a:rPr kumimoji="1" lang="en" altLang="zh-TW" dirty="0"/>
            </a:br>
            <a:r>
              <a:rPr kumimoji="1" lang="en" altLang="zh-TW" dirty="0"/>
              <a:t>(training part)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70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2DB4AC-CFFF-4394-FC81-EEE8DA9C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01" y="1495636"/>
            <a:ext cx="6880182" cy="3866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0A4E24-3868-2E4B-9904-4A52116FB9FC}"/>
              </a:ext>
            </a:extLst>
          </p:cNvPr>
          <p:cNvSpPr/>
          <p:nvPr/>
        </p:nvSpPr>
        <p:spPr>
          <a:xfrm>
            <a:off x="4332301" y="1495636"/>
            <a:ext cx="4605960" cy="27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186537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698914"/>
            <a:ext cx="3623310" cy="2286000"/>
          </a:xfrm>
        </p:spPr>
        <p:txBody>
          <a:bodyPr anchor="b">
            <a:normAutofit/>
          </a:bodyPr>
          <a:lstStyle/>
          <a:p>
            <a:r>
              <a:rPr kumimoji="1" lang="en" altLang="zh-TW" dirty="0"/>
              <a:t>Setting up Trainer</a:t>
            </a:r>
            <a:br>
              <a:rPr kumimoji="1" lang="en" altLang="zh-TW" dirty="0"/>
            </a:br>
            <a:r>
              <a:rPr kumimoji="1" lang="en" altLang="zh-TW" dirty="0"/>
              <a:t>(evaluation part)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2DB4AC-CFFF-4394-FC81-EEE8DA9C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01" y="1495636"/>
            <a:ext cx="6880182" cy="3866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0A4E24-3868-2E4B-9904-4A52116FB9FC}"/>
              </a:ext>
            </a:extLst>
          </p:cNvPr>
          <p:cNvSpPr/>
          <p:nvPr/>
        </p:nvSpPr>
        <p:spPr>
          <a:xfrm>
            <a:off x="5155261" y="2628899"/>
            <a:ext cx="3040049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D32832-7A6C-0639-DFE5-22ED55D223BD}"/>
              </a:ext>
            </a:extLst>
          </p:cNvPr>
          <p:cNvSpPr/>
          <p:nvPr/>
        </p:nvSpPr>
        <p:spPr>
          <a:xfrm>
            <a:off x="4861891" y="4210049"/>
            <a:ext cx="3584879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106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457417" y="4307773"/>
            <a:ext cx="8595441" cy="164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huggingface</a:t>
            </a:r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transformers.git</a:t>
            </a:r>
            <a:endParaRPr kumimoji="1" lang="en-GB" altLang="zh-TW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transformers</a:t>
            </a:r>
          </a:p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-e .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57417" y="1697968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Basically, you need to install </a:t>
            </a:r>
            <a:r>
              <a:rPr kumimoji="1" lang="en-GB" altLang="zh-TW" dirty="0" err="1"/>
              <a:t>PyTorch</a:t>
            </a:r>
            <a:r>
              <a:rPr kumimoji="1" lang="en-GB" altLang="zh-TW" dirty="0"/>
              <a:t> first before you install transformers.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57417" y="2335938"/>
            <a:ext cx="72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(Recommended)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57417" y="2768618"/>
            <a:ext cx="8595441" cy="62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transformers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76039" y="3867372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(If you want to try new things)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Packages required in this tutorial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447780" y="2696657"/>
            <a:ext cx="9296440" cy="3105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TW" sz="2400" b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install torch==2.3.1 --index-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https://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download.pytorch.org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whl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/cu121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transformers==4.37.0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datasets==</a:t>
            </a:r>
            <a:r>
              <a:rPr lang="en-GB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.21.0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accelerate==0.21.0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rouge==1.0.1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==4.66.5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==0.42.1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13566" y="1782016"/>
            <a:ext cx="73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We need the following packages for this tutorial. On </a:t>
            </a:r>
            <a:r>
              <a:rPr kumimoji="1" lang="en-GB" altLang="zh-TW" dirty="0" err="1"/>
              <a:t>Colab</a:t>
            </a:r>
            <a:r>
              <a:rPr kumimoji="1" lang="en-GB" altLang="zh-TW" dirty="0"/>
              <a:t>, you may not need to re-install these packages for they may have already been installed.</a:t>
            </a:r>
            <a:endParaRPr kumimoji="1"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1884</TotalTime>
  <Words>3861</Words>
  <Application>Microsoft Macintosh PowerPoint</Application>
  <PresentationFormat>寬螢幕</PresentationFormat>
  <Paragraphs>725</Paragraphs>
  <Slides>72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82" baseType="lpstr">
      <vt:lpstr>Microsoft JhengHei</vt:lpstr>
      <vt:lpstr>PMingLiU</vt:lpstr>
      <vt:lpstr>Arial</vt:lpstr>
      <vt:lpstr>Calibri</vt:lpstr>
      <vt:lpstr>Calibri Light</vt:lpstr>
      <vt:lpstr>Cambria Math</vt:lpstr>
      <vt:lpstr>Comic Sans MS</vt:lpstr>
      <vt:lpstr>Consolas</vt:lpstr>
      <vt:lpstr>Menlo</vt:lpstr>
      <vt:lpstr>回顧</vt:lpstr>
      <vt:lpstr>自然語言處理與應用 Natural Language Processing and Applications</vt:lpstr>
      <vt:lpstr>What you will learn in this tutorial</vt:lpstr>
      <vt:lpstr>Why do we need to learn GPT-2?</vt:lpstr>
      <vt:lpstr>[Recap] 訓練模型最大化每個時間點的機率</vt:lpstr>
      <vt:lpstr>Introduction to Text Summarization</vt:lpstr>
      <vt:lpstr>Task: Chinese Abstractive Summarization</vt:lpstr>
      <vt:lpstr>PowerPoint 簡報</vt:lpstr>
      <vt:lpstr>Installation</vt:lpstr>
      <vt:lpstr>Packages required in this tutorial</vt:lpstr>
      <vt:lpstr>Language Model vs. Masked Language Model</vt:lpstr>
      <vt:lpstr>Language Model vs. Seq2seq Model</vt:lpstr>
      <vt:lpstr>Load LCSTS via Hugging Face Dataset</vt:lpstr>
      <vt:lpstr>Let’s try it</vt:lpstr>
      <vt:lpstr>Auto Classes (models, tokenizers)</vt:lpstr>
      <vt:lpstr>Generative Models in Auto Classes</vt:lpstr>
      <vt:lpstr>Outline</vt:lpstr>
      <vt:lpstr>Import packages</vt:lpstr>
      <vt:lpstr>Load the Tokenizer and the Model</vt:lpstr>
      <vt:lpstr>Let’s try it</vt:lpstr>
      <vt:lpstr>Left padding</vt:lpstr>
      <vt:lpstr>About Padding</vt:lpstr>
      <vt:lpstr>Set [PAD] as -100 in labels </vt:lpstr>
      <vt:lpstr>Load the Tokenizer and the Model</vt:lpstr>
      <vt:lpstr>resize_token_embeddings</vt:lpstr>
      <vt:lpstr>Let’s try it</vt:lpstr>
      <vt:lpstr>Create the PyTorch Dataset</vt:lpstr>
      <vt:lpstr>Create the PyTorch DataLoader for Data Batching</vt:lpstr>
      <vt:lpstr>Overview</vt:lpstr>
      <vt:lpstr>Create the PyTorch DataLoader for Data Batching: 1. Input Data for Training</vt:lpstr>
      <vt:lpstr>uer/gpt2-chinese-cluecorpussmall uses BertTokenizer</vt:lpstr>
      <vt:lpstr>English GPT-2 for Text Summarization[2]</vt:lpstr>
      <vt:lpstr>Create the PyTorch DataLoader for Data Batching: 2. Labels (auto-regressive)</vt:lpstr>
      <vt:lpstr>GPT2LMHeadModel shifts logits and labels</vt:lpstr>
      <vt:lpstr>Create the PyTorch DataLoader for Data Batching: 3. Input Data for Predictions</vt:lpstr>
      <vt:lpstr>Create the PyTorch DataLoader for Data Batching: 1. Input Data for Training [Recap]</vt:lpstr>
      <vt:lpstr>Create the PyTorch DataLoader for Data Batching</vt:lpstr>
      <vt:lpstr>Set up Optimizer</vt:lpstr>
      <vt:lpstr>Let’s try it</vt:lpstr>
      <vt:lpstr>Set up Evaluation Metric</vt:lpstr>
      <vt:lpstr>ROUGE Score[3]</vt:lpstr>
      <vt:lpstr>ROUGE-1 Example</vt:lpstr>
      <vt:lpstr>Generating step-by-step</vt:lpstr>
      <vt:lpstr>Decoding strategies</vt:lpstr>
      <vt:lpstr>How to let a model generate step-by-step?</vt:lpstr>
      <vt:lpstr>Pseudo code of a decoding loop</vt:lpstr>
      <vt:lpstr>Perform Evaluations</vt:lpstr>
      <vt:lpstr>Perform Evaluations</vt:lpstr>
      <vt:lpstr>Create the PyTorch DataLoader for Data Batching: 3. Input Data for Predictions</vt:lpstr>
      <vt:lpstr>Perform Evaluations</vt:lpstr>
      <vt:lpstr>Perform Evaluations</vt:lpstr>
      <vt:lpstr>Perform Evaluations</vt:lpstr>
      <vt:lpstr>Perform Evaluations</vt:lpstr>
      <vt:lpstr>Perform Evaluations</vt:lpstr>
      <vt:lpstr>Training Loop</vt:lpstr>
      <vt:lpstr>PowerPoint 簡報</vt:lpstr>
      <vt:lpstr>Let’s try it</vt:lpstr>
      <vt:lpstr>Training Loop</vt:lpstr>
      <vt:lpstr>Outline</vt:lpstr>
      <vt:lpstr>T5 [4]</vt:lpstr>
      <vt:lpstr>Language Model vs. Seq2seq Model</vt:lpstr>
      <vt:lpstr>Import packages</vt:lpstr>
      <vt:lpstr>Load the LCSTS dataset</vt:lpstr>
      <vt:lpstr>Load the Tokenizer and the Model</vt:lpstr>
      <vt:lpstr>Data pre-processing (inputs; source articles)</vt:lpstr>
      <vt:lpstr>Data pre-processing (labels; summaries)</vt:lpstr>
      <vt:lpstr>Data pre-processing (executions)</vt:lpstr>
      <vt:lpstr>Set up Evaluation Metric</vt:lpstr>
      <vt:lpstr>Build compute_metrics for evaluations</vt:lpstr>
      <vt:lpstr>Setting up TrainingArguments (link)</vt:lpstr>
      <vt:lpstr>Setting up Trainer (training part)</vt:lpstr>
      <vt:lpstr>Setting up Trainer (evaluation part)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297</cp:revision>
  <dcterms:created xsi:type="dcterms:W3CDTF">2025-02-07T09:05:59Z</dcterms:created>
  <dcterms:modified xsi:type="dcterms:W3CDTF">2025-04-28T04:59:26Z</dcterms:modified>
</cp:coreProperties>
</file>